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5" r:id="rId3"/>
    <p:sldMasterId id="2147483680" r:id="rId4"/>
  </p:sldMasterIdLst>
  <p:notesMasterIdLst>
    <p:notesMasterId r:id="rId28"/>
  </p:notesMasterIdLst>
  <p:sldIdLst>
    <p:sldId id="289" r:id="rId5"/>
    <p:sldId id="277" r:id="rId6"/>
    <p:sldId id="288" r:id="rId7"/>
    <p:sldId id="278" r:id="rId8"/>
    <p:sldId id="266" r:id="rId9"/>
    <p:sldId id="267" r:id="rId10"/>
    <p:sldId id="269" r:id="rId11"/>
    <p:sldId id="272" r:id="rId12"/>
    <p:sldId id="271" r:id="rId13"/>
    <p:sldId id="287" r:id="rId14"/>
    <p:sldId id="301" r:id="rId15"/>
    <p:sldId id="299" r:id="rId16"/>
    <p:sldId id="303" r:id="rId17"/>
    <p:sldId id="300" r:id="rId18"/>
    <p:sldId id="295" r:id="rId19"/>
    <p:sldId id="297" r:id="rId20"/>
    <p:sldId id="302" r:id="rId21"/>
    <p:sldId id="258" r:id="rId22"/>
    <p:sldId id="286" r:id="rId23"/>
    <p:sldId id="298" r:id="rId24"/>
    <p:sldId id="291" r:id="rId25"/>
    <p:sldId id="292" r:id="rId26"/>
    <p:sldId id="285" r:id="rId2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CEA4E9-5C59-49AC-8323-125AFA1D3B6E}">
          <p14:sldIdLst>
            <p14:sldId id="289"/>
            <p14:sldId id="277"/>
            <p14:sldId id="288"/>
            <p14:sldId id="278"/>
            <p14:sldId id="266"/>
            <p14:sldId id="267"/>
            <p14:sldId id="269"/>
            <p14:sldId id="272"/>
            <p14:sldId id="271"/>
            <p14:sldId id="287"/>
            <p14:sldId id="301"/>
            <p14:sldId id="299"/>
            <p14:sldId id="303"/>
            <p14:sldId id="300"/>
            <p14:sldId id="295"/>
            <p14:sldId id="297"/>
            <p14:sldId id="302"/>
            <p14:sldId id="258"/>
            <p14:sldId id="286"/>
            <p14:sldId id="298"/>
            <p14:sldId id="291"/>
            <p14:sldId id="292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DACCC-8568-1CD9-1183-8AF0DA7FBE87}" v="40" dt="2020-08-02T01:34:44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8" autoAdjust="0"/>
    <p:restoredTop sz="92635" autoAdjust="0"/>
  </p:normalViewPr>
  <p:slideViewPr>
    <p:cSldViewPr snapToGrid="0">
      <p:cViewPr varScale="1">
        <p:scale>
          <a:sx n="69" d="100"/>
          <a:sy n="69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7E987-7EC0-41DB-B9BA-1E1401DFA1C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5F8555F1-D181-4F08-882E-3EB2D340B63C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PROCESAMIENTO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PRE-EVALUACIÓN</a:t>
          </a:r>
          <a:endParaRPr lang="es-PE" sz="1800" b="1" smtClean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MINEDU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Publicación: 28 y 31 de mayo</a:t>
          </a:r>
          <a:endParaRPr lang="es-PE" sz="1800" b="1" dirty="0"/>
        </a:p>
      </dgm:t>
    </dgm:pt>
    <dgm:pt modelId="{FDD594A2-C016-4BEF-AC53-956EB2BC5091}" type="parTrans" cxnId="{CC2E2BD6-B389-40A4-BDA2-D79A5F42D5EA}">
      <dgm:prSet/>
      <dgm:spPr/>
      <dgm:t>
        <a:bodyPr/>
        <a:lstStyle/>
        <a:p>
          <a:endParaRPr lang="es-PE"/>
        </a:p>
      </dgm:t>
    </dgm:pt>
    <dgm:pt modelId="{6BDCC0C7-3C53-4072-BAE2-1DA6A747EA4A}" type="sibTrans" cxnId="{CC2E2BD6-B389-40A4-BDA2-D79A5F42D5EA}">
      <dgm:prSet/>
      <dgm:spPr/>
      <dgm:t>
        <a:bodyPr/>
        <a:lstStyle/>
        <a:p>
          <a:endParaRPr lang="es-PE"/>
        </a:p>
      </dgm:t>
    </dgm:pt>
    <dgm:pt modelId="{7B1F8043-3152-4E46-B67B-228D30D17BC9}">
      <dgm:prSet phldrT="[Texto]" custT="1"/>
      <dgm:spPr/>
      <dgm:t>
        <a:bodyPr/>
        <a:lstStyle/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dirty="0" smtClean="0"/>
            <a:t>REUNIONES VIRTUALES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dirty="0" smtClean="0"/>
            <a:t>MINEDU – UGEL –DRE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dirty="0" smtClean="0">
              <a:latin typeface="Arial" panose="020B0604020202020204" pitchFamily="34" charset="0"/>
              <a:cs typeface="Arial" panose="020B0604020202020204" pitchFamily="34" charset="0"/>
            </a:rPr>
            <a:t>Del 7 de junio al 23 de julio</a:t>
          </a:r>
          <a:endParaRPr lang="es-PE" sz="500" b="1" dirty="0"/>
        </a:p>
      </dgm:t>
    </dgm:pt>
    <dgm:pt modelId="{817ADA5A-C298-470B-A1C0-55020EA0A712}" type="parTrans" cxnId="{BA6C7C53-FC0E-4B8F-B2AE-B87F2F4322FF}">
      <dgm:prSet/>
      <dgm:spPr/>
      <dgm:t>
        <a:bodyPr/>
        <a:lstStyle/>
        <a:p>
          <a:endParaRPr lang="es-PE"/>
        </a:p>
      </dgm:t>
    </dgm:pt>
    <dgm:pt modelId="{38CBDB1F-8A2D-45F0-98F9-437759EE95D4}" type="sibTrans" cxnId="{BA6C7C53-FC0E-4B8F-B2AE-B87F2F4322FF}">
      <dgm:prSet/>
      <dgm:spPr/>
      <dgm:t>
        <a:bodyPr/>
        <a:lstStyle/>
        <a:p>
          <a:endParaRPr lang="es-PE"/>
        </a:p>
      </dgm:t>
    </dgm:pt>
    <dgm:pt modelId="{2B39A389-3AF4-41AA-BE2C-BCBD4E760186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REVISIÓN RESULTADOS PRE-EVALUACIÓN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UGEL – DRE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dirty="0" smtClean="0">
              <a:latin typeface="Arial" panose="020B0604020202020204" pitchFamily="34" charset="0"/>
              <a:cs typeface="Arial" panose="020B0604020202020204" pitchFamily="34" charset="0"/>
            </a:rPr>
            <a:t>Del 31 de mayo al 4 de junio</a:t>
          </a:r>
          <a:endParaRPr lang="es-PE" sz="1800" b="1" dirty="0"/>
        </a:p>
      </dgm:t>
    </dgm:pt>
    <dgm:pt modelId="{59FC227F-27E2-43D3-8984-710BCC869664}" type="parTrans" cxnId="{630463FF-B079-4872-BB27-3EF3C588050D}">
      <dgm:prSet/>
      <dgm:spPr/>
      <dgm:t>
        <a:bodyPr/>
        <a:lstStyle/>
        <a:p>
          <a:endParaRPr lang="es-PE"/>
        </a:p>
      </dgm:t>
    </dgm:pt>
    <dgm:pt modelId="{D8FA6446-6A8F-40EA-B71B-E879CF797051}" type="sibTrans" cxnId="{630463FF-B079-4872-BB27-3EF3C588050D}">
      <dgm:prSet/>
      <dgm:spPr/>
      <dgm:t>
        <a:bodyPr/>
        <a:lstStyle/>
        <a:p>
          <a:endParaRPr lang="es-PE"/>
        </a:p>
      </dgm:t>
    </dgm:pt>
    <dgm:pt modelId="{6149D9DA-92C3-4CE2-B7EF-9DEC1B18410A}">
      <dgm:prSet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CORTE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NEXUS – SIAGIE - PADRON</a:t>
          </a: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21 y 24 de mayo</a:t>
          </a:r>
          <a:endParaRPr lang="es-PE" sz="1800" b="1" dirty="0"/>
        </a:p>
      </dgm:t>
    </dgm:pt>
    <dgm:pt modelId="{A9A22C11-0567-4FBF-9E0C-55F5162AE302}" type="parTrans" cxnId="{940D76B8-BE34-4BA0-A315-452D4216F6EF}">
      <dgm:prSet/>
      <dgm:spPr/>
      <dgm:t>
        <a:bodyPr/>
        <a:lstStyle/>
        <a:p>
          <a:endParaRPr lang="es-PE"/>
        </a:p>
      </dgm:t>
    </dgm:pt>
    <dgm:pt modelId="{AEEE80C2-E951-4A68-94BA-0B3EA7A576CC}" type="sibTrans" cxnId="{940D76B8-BE34-4BA0-A315-452D4216F6EF}">
      <dgm:prSet/>
      <dgm:spPr/>
      <dgm:t>
        <a:bodyPr/>
        <a:lstStyle/>
        <a:p>
          <a:endParaRPr lang="es-PE"/>
        </a:p>
      </dgm:t>
    </dgm:pt>
    <dgm:pt modelId="{E956D4E7-C60D-4D06-AC2A-A6CFDC3065CD}">
      <dgm:prSet/>
      <dgm:spPr/>
      <dgm:t>
        <a:bodyPr/>
        <a:lstStyle/>
        <a:p>
          <a:pPr marL="57150" lvl="1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PE" sz="900" kern="1200" dirty="0"/>
        </a:p>
      </dgm:t>
    </dgm:pt>
    <dgm:pt modelId="{26430DDB-27A4-4753-805E-D1581868E5D8}" type="parTrans" cxnId="{7735F8B2-6DE7-487E-B696-293070F0D3BA}">
      <dgm:prSet/>
      <dgm:spPr/>
      <dgm:t>
        <a:bodyPr/>
        <a:lstStyle/>
        <a:p>
          <a:endParaRPr lang="es-ES"/>
        </a:p>
      </dgm:t>
    </dgm:pt>
    <dgm:pt modelId="{FEB6163C-12F7-4D37-A6BA-F308CFDA60D0}" type="sibTrans" cxnId="{7735F8B2-6DE7-487E-B696-293070F0D3BA}">
      <dgm:prSet/>
      <dgm:spPr/>
      <dgm:t>
        <a:bodyPr/>
        <a:lstStyle/>
        <a:p>
          <a:endParaRPr lang="es-ES"/>
        </a:p>
      </dgm:t>
    </dgm:pt>
    <dgm:pt modelId="{3A5CE262-6C8A-4848-92D7-45B3BC798A55}" type="pres">
      <dgm:prSet presAssocID="{04C7E987-7EC0-41DB-B9BA-1E1401DFA1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44C53FB-E168-4286-9105-FB482E220E0F}" type="pres">
      <dgm:prSet presAssocID="{6149D9DA-92C3-4CE2-B7EF-9DEC1B18410A}" presName="composite" presStyleCnt="0"/>
      <dgm:spPr/>
      <dgm:t>
        <a:bodyPr/>
        <a:lstStyle/>
        <a:p>
          <a:endParaRPr lang="es-PE"/>
        </a:p>
      </dgm:t>
    </dgm:pt>
    <dgm:pt modelId="{513E0DAC-FA12-4D80-BF96-77D7C6AE9A51}" type="pres">
      <dgm:prSet presAssocID="{6149D9DA-92C3-4CE2-B7EF-9DEC1B18410A}" presName="LShape" presStyleLbl="alignNode1" presStyleIdx="0" presStyleCnt="7"/>
      <dgm:spPr/>
      <dgm:t>
        <a:bodyPr/>
        <a:lstStyle/>
        <a:p>
          <a:endParaRPr lang="es-PE"/>
        </a:p>
      </dgm:t>
    </dgm:pt>
    <dgm:pt modelId="{DDE3B60E-0166-4DE8-AEAB-3C94DB8E6CD4}" type="pres">
      <dgm:prSet presAssocID="{6149D9DA-92C3-4CE2-B7EF-9DEC1B18410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904556-3239-4A06-91DA-5E609626B649}" type="pres">
      <dgm:prSet presAssocID="{6149D9DA-92C3-4CE2-B7EF-9DEC1B18410A}" presName="Triangle" presStyleLbl="alignNode1" presStyleIdx="1" presStyleCnt="7"/>
      <dgm:spPr/>
      <dgm:t>
        <a:bodyPr/>
        <a:lstStyle/>
        <a:p>
          <a:endParaRPr lang="es-PE"/>
        </a:p>
      </dgm:t>
    </dgm:pt>
    <dgm:pt modelId="{8F33E833-F3A6-4D52-93D9-E3A8DF62638C}" type="pres">
      <dgm:prSet presAssocID="{AEEE80C2-E951-4A68-94BA-0B3EA7A576CC}" presName="sibTrans" presStyleCnt="0"/>
      <dgm:spPr/>
      <dgm:t>
        <a:bodyPr/>
        <a:lstStyle/>
        <a:p>
          <a:endParaRPr lang="es-PE"/>
        </a:p>
      </dgm:t>
    </dgm:pt>
    <dgm:pt modelId="{29E4F047-7B1D-4354-B0D5-745338A62DBA}" type="pres">
      <dgm:prSet presAssocID="{AEEE80C2-E951-4A68-94BA-0B3EA7A576CC}" presName="space" presStyleCnt="0"/>
      <dgm:spPr/>
      <dgm:t>
        <a:bodyPr/>
        <a:lstStyle/>
        <a:p>
          <a:endParaRPr lang="es-PE"/>
        </a:p>
      </dgm:t>
    </dgm:pt>
    <dgm:pt modelId="{BCD103DE-DAB4-466F-9F8B-A447C2865848}" type="pres">
      <dgm:prSet presAssocID="{5F8555F1-D181-4F08-882E-3EB2D340B63C}" presName="composite" presStyleCnt="0"/>
      <dgm:spPr/>
      <dgm:t>
        <a:bodyPr/>
        <a:lstStyle/>
        <a:p>
          <a:endParaRPr lang="es-PE"/>
        </a:p>
      </dgm:t>
    </dgm:pt>
    <dgm:pt modelId="{39733DD4-8C7F-4593-BF77-6800D8FA988B}" type="pres">
      <dgm:prSet presAssocID="{5F8555F1-D181-4F08-882E-3EB2D340B63C}" presName="LShape" presStyleLbl="alignNode1" presStyleIdx="2" presStyleCnt="7"/>
      <dgm:spPr/>
      <dgm:t>
        <a:bodyPr/>
        <a:lstStyle/>
        <a:p>
          <a:endParaRPr lang="es-PE"/>
        </a:p>
      </dgm:t>
    </dgm:pt>
    <dgm:pt modelId="{F63D11FA-6BE9-48EB-B34D-495DFDC12063}" type="pres">
      <dgm:prSet presAssocID="{5F8555F1-D181-4F08-882E-3EB2D340B63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B0FCA-F0B0-44F7-8C22-96FC72FD830A}" type="pres">
      <dgm:prSet presAssocID="{5F8555F1-D181-4F08-882E-3EB2D340B63C}" presName="Triangle" presStyleLbl="alignNode1" presStyleIdx="3" presStyleCnt="7"/>
      <dgm:spPr/>
      <dgm:t>
        <a:bodyPr/>
        <a:lstStyle/>
        <a:p>
          <a:endParaRPr lang="es-PE"/>
        </a:p>
      </dgm:t>
    </dgm:pt>
    <dgm:pt modelId="{B433C2CF-1319-4C02-9D58-779989C2A3D9}" type="pres">
      <dgm:prSet presAssocID="{6BDCC0C7-3C53-4072-BAE2-1DA6A747EA4A}" presName="sibTrans" presStyleCnt="0"/>
      <dgm:spPr/>
      <dgm:t>
        <a:bodyPr/>
        <a:lstStyle/>
        <a:p>
          <a:endParaRPr lang="es-PE"/>
        </a:p>
      </dgm:t>
    </dgm:pt>
    <dgm:pt modelId="{1AB1E57B-B29D-4CBF-A151-B773CF20EDF9}" type="pres">
      <dgm:prSet presAssocID="{6BDCC0C7-3C53-4072-BAE2-1DA6A747EA4A}" presName="space" presStyleCnt="0"/>
      <dgm:spPr/>
      <dgm:t>
        <a:bodyPr/>
        <a:lstStyle/>
        <a:p>
          <a:endParaRPr lang="es-PE"/>
        </a:p>
      </dgm:t>
    </dgm:pt>
    <dgm:pt modelId="{CF7258A8-AE24-41F0-9460-D7BD0B001265}" type="pres">
      <dgm:prSet presAssocID="{2B39A389-3AF4-41AA-BE2C-BCBD4E760186}" presName="composite" presStyleCnt="0"/>
      <dgm:spPr/>
      <dgm:t>
        <a:bodyPr/>
        <a:lstStyle/>
        <a:p>
          <a:endParaRPr lang="es-PE"/>
        </a:p>
      </dgm:t>
    </dgm:pt>
    <dgm:pt modelId="{8F05682B-B4D4-476E-B51D-D4FB13D3AAA9}" type="pres">
      <dgm:prSet presAssocID="{2B39A389-3AF4-41AA-BE2C-BCBD4E760186}" presName="LShape" presStyleLbl="alignNode1" presStyleIdx="4" presStyleCnt="7"/>
      <dgm:spPr/>
      <dgm:t>
        <a:bodyPr/>
        <a:lstStyle/>
        <a:p>
          <a:endParaRPr lang="es-PE"/>
        </a:p>
      </dgm:t>
    </dgm:pt>
    <dgm:pt modelId="{CFE1FD92-6EB7-44E3-B0EB-A9E2363297C3}" type="pres">
      <dgm:prSet presAssocID="{2B39A389-3AF4-41AA-BE2C-BCBD4E76018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A07BD-5C06-4F0E-A881-6F5A3589D6F8}" type="pres">
      <dgm:prSet presAssocID="{2B39A389-3AF4-41AA-BE2C-BCBD4E760186}" presName="Triangle" presStyleLbl="alignNode1" presStyleIdx="5" presStyleCnt="7"/>
      <dgm:spPr/>
      <dgm:t>
        <a:bodyPr/>
        <a:lstStyle/>
        <a:p>
          <a:endParaRPr lang="es-PE"/>
        </a:p>
      </dgm:t>
    </dgm:pt>
    <dgm:pt modelId="{DB96F99F-A29B-4EFB-9CB1-7DBFD12D54E5}" type="pres">
      <dgm:prSet presAssocID="{D8FA6446-6A8F-40EA-B71B-E879CF797051}" presName="sibTrans" presStyleCnt="0"/>
      <dgm:spPr/>
      <dgm:t>
        <a:bodyPr/>
        <a:lstStyle/>
        <a:p>
          <a:endParaRPr lang="es-PE"/>
        </a:p>
      </dgm:t>
    </dgm:pt>
    <dgm:pt modelId="{F4BC399E-985E-40C0-A423-D225D0A7CC13}" type="pres">
      <dgm:prSet presAssocID="{D8FA6446-6A8F-40EA-B71B-E879CF797051}" presName="space" presStyleCnt="0"/>
      <dgm:spPr/>
      <dgm:t>
        <a:bodyPr/>
        <a:lstStyle/>
        <a:p>
          <a:endParaRPr lang="es-PE"/>
        </a:p>
      </dgm:t>
    </dgm:pt>
    <dgm:pt modelId="{0FFE8438-EDA0-4D87-8ABC-7FC452AB8AA3}" type="pres">
      <dgm:prSet presAssocID="{7B1F8043-3152-4E46-B67B-228D30D17BC9}" presName="composite" presStyleCnt="0"/>
      <dgm:spPr/>
      <dgm:t>
        <a:bodyPr/>
        <a:lstStyle/>
        <a:p>
          <a:endParaRPr lang="es-PE"/>
        </a:p>
      </dgm:t>
    </dgm:pt>
    <dgm:pt modelId="{A7E22AF9-7B25-4B44-9EE4-9C7EB3079389}" type="pres">
      <dgm:prSet presAssocID="{7B1F8043-3152-4E46-B67B-228D30D17BC9}" presName="LShape" presStyleLbl="alignNode1" presStyleIdx="6" presStyleCnt="7"/>
      <dgm:spPr/>
      <dgm:t>
        <a:bodyPr/>
        <a:lstStyle/>
        <a:p>
          <a:endParaRPr lang="es-PE"/>
        </a:p>
      </dgm:t>
    </dgm:pt>
    <dgm:pt modelId="{D73411C2-0117-460A-92FF-B157A4852A70}" type="pres">
      <dgm:prSet presAssocID="{7B1F8043-3152-4E46-B67B-228D30D17BC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543F21-D8C4-41E7-A8EC-77FAB207CBC4}" type="presOf" srcId="{6149D9DA-92C3-4CE2-B7EF-9DEC1B18410A}" destId="{DDE3B60E-0166-4DE8-AEAB-3C94DB8E6CD4}" srcOrd="0" destOrd="0" presId="urn:microsoft.com/office/officeart/2009/3/layout/StepUpProcess"/>
    <dgm:cxn modelId="{630463FF-B079-4872-BB27-3EF3C588050D}" srcId="{04C7E987-7EC0-41DB-B9BA-1E1401DFA1C3}" destId="{2B39A389-3AF4-41AA-BE2C-BCBD4E760186}" srcOrd="2" destOrd="0" parTransId="{59FC227F-27E2-43D3-8984-710BCC869664}" sibTransId="{D8FA6446-6A8F-40EA-B71B-E879CF797051}"/>
    <dgm:cxn modelId="{CC2E2BD6-B389-40A4-BDA2-D79A5F42D5EA}" srcId="{04C7E987-7EC0-41DB-B9BA-1E1401DFA1C3}" destId="{5F8555F1-D181-4F08-882E-3EB2D340B63C}" srcOrd="1" destOrd="0" parTransId="{FDD594A2-C016-4BEF-AC53-956EB2BC5091}" sibTransId="{6BDCC0C7-3C53-4072-BAE2-1DA6A747EA4A}"/>
    <dgm:cxn modelId="{99F0B6D3-4BD4-4E55-B76F-7F873031AE42}" type="presOf" srcId="{E956D4E7-C60D-4D06-AC2A-A6CFDC3065CD}" destId="{DDE3B60E-0166-4DE8-AEAB-3C94DB8E6CD4}" srcOrd="0" destOrd="1" presId="urn:microsoft.com/office/officeart/2009/3/layout/StepUpProcess"/>
    <dgm:cxn modelId="{2992186D-DD39-4B3A-A275-05AD1EE562E3}" type="presOf" srcId="{7B1F8043-3152-4E46-B67B-228D30D17BC9}" destId="{D73411C2-0117-460A-92FF-B157A4852A70}" srcOrd="0" destOrd="0" presId="urn:microsoft.com/office/officeart/2009/3/layout/StepUpProcess"/>
    <dgm:cxn modelId="{7735F8B2-6DE7-487E-B696-293070F0D3BA}" srcId="{6149D9DA-92C3-4CE2-B7EF-9DEC1B18410A}" destId="{E956D4E7-C60D-4D06-AC2A-A6CFDC3065CD}" srcOrd="0" destOrd="0" parTransId="{26430DDB-27A4-4753-805E-D1581868E5D8}" sibTransId="{FEB6163C-12F7-4D37-A6BA-F308CFDA60D0}"/>
    <dgm:cxn modelId="{DDF3F40C-0863-4DC2-87FA-9D2C64087DD1}" type="presOf" srcId="{5F8555F1-D181-4F08-882E-3EB2D340B63C}" destId="{F63D11FA-6BE9-48EB-B34D-495DFDC12063}" srcOrd="0" destOrd="0" presId="urn:microsoft.com/office/officeart/2009/3/layout/StepUpProcess"/>
    <dgm:cxn modelId="{B8BB400B-B863-4853-9CCA-FDDF38D95104}" type="presOf" srcId="{2B39A389-3AF4-41AA-BE2C-BCBD4E760186}" destId="{CFE1FD92-6EB7-44E3-B0EB-A9E2363297C3}" srcOrd="0" destOrd="0" presId="urn:microsoft.com/office/officeart/2009/3/layout/StepUpProcess"/>
    <dgm:cxn modelId="{940D76B8-BE34-4BA0-A315-452D4216F6EF}" srcId="{04C7E987-7EC0-41DB-B9BA-1E1401DFA1C3}" destId="{6149D9DA-92C3-4CE2-B7EF-9DEC1B18410A}" srcOrd="0" destOrd="0" parTransId="{A9A22C11-0567-4FBF-9E0C-55F5162AE302}" sibTransId="{AEEE80C2-E951-4A68-94BA-0B3EA7A576CC}"/>
    <dgm:cxn modelId="{9F66A2E0-C368-47B5-BA42-C3AB0A7583ED}" type="presOf" srcId="{04C7E987-7EC0-41DB-B9BA-1E1401DFA1C3}" destId="{3A5CE262-6C8A-4848-92D7-45B3BC798A55}" srcOrd="0" destOrd="0" presId="urn:microsoft.com/office/officeart/2009/3/layout/StepUpProcess"/>
    <dgm:cxn modelId="{BA6C7C53-FC0E-4B8F-B2AE-B87F2F4322FF}" srcId="{04C7E987-7EC0-41DB-B9BA-1E1401DFA1C3}" destId="{7B1F8043-3152-4E46-B67B-228D30D17BC9}" srcOrd="3" destOrd="0" parTransId="{817ADA5A-C298-470B-A1C0-55020EA0A712}" sibTransId="{38CBDB1F-8A2D-45F0-98F9-437759EE95D4}"/>
    <dgm:cxn modelId="{6AAE595B-74BF-4F75-AA2C-BAFC7599B6A5}" type="presParOf" srcId="{3A5CE262-6C8A-4848-92D7-45B3BC798A55}" destId="{B44C53FB-E168-4286-9105-FB482E220E0F}" srcOrd="0" destOrd="0" presId="urn:microsoft.com/office/officeart/2009/3/layout/StepUpProcess"/>
    <dgm:cxn modelId="{6523C594-3791-4212-8D88-BD49884AFB19}" type="presParOf" srcId="{B44C53FB-E168-4286-9105-FB482E220E0F}" destId="{513E0DAC-FA12-4D80-BF96-77D7C6AE9A51}" srcOrd="0" destOrd="0" presId="urn:microsoft.com/office/officeart/2009/3/layout/StepUpProcess"/>
    <dgm:cxn modelId="{AB563DA3-1359-4930-BA9E-B7B7C205D93F}" type="presParOf" srcId="{B44C53FB-E168-4286-9105-FB482E220E0F}" destId="{DDE3B60E-0166-4DE8-AEAB-3C94DB8E6CD4}" srcOrd="1" destOrd="0" presId="urn:microsoft.com/office/officeart/2009/3/layout/StepUpProcess"/>
    <dgm:cxn modelId="{B05DA7D6-87AB-4162-8CB5-2178C4A06086}" type="presParOf" srcId="{B44C53FB-E168-4286-9105-FB482E220E0F}" destId="{FC904556-3239-4A06-91DA-5E609626B649}" srcOrd="2" destOrd="0" presId="urn:microsoft.com/office/officeart/2009/3/layout/StepUpProcess"/>
    <dgm:cxn modelId="{EBA3FF32-941E-4B67-90CD-E4F69AB9D288}" type="presParOf" srcId="{3A5CE262-6C8A-4848-92D7-45B3BC798A55}" destId="{8F33E833-F3A6-4D52-93D9-E3A8DF62638C}" srcOrd="1" destOrd="0" presId="urn:microsoft.com/office/officeart/2009/3/layout/StepUpProcess"/>
    <dgm:cxn modelId="{2AC22CB2-EFBF-4B15-92D2-87A316BD308A}" type="presParOf" srcId="{8F33E833-F3A6-4D52-93D9-E3A8DF62638C}" destId="{29E4F047-7B1D-4354-B0D5-745338A62DBA}" srcOrd="0" destOrd="0" presId="urn:microsoft.com/office/officeart/2009/3/layout/StepUpProcess"/>
    <dgm:cxn modelId="{8B96531A-8AE6-4EC9-8FFC-963C542F66B3}" type="presParOf" srcId="{3A5CE262-6C8A-4848-92D7-45B3BC798A55}" destId="{BCD103DE-DAB4-466F-9F8B-A447C2865848}" srcOrd="2" destOrd="0" presId="urn:microsoft.com/office/officeart/2009/3/layout/StepUpProcess"/>
    <dgm:cxn modelId="{7B0FF480-CCDF-4279-84B4-5061E1D04742}" type="presParOf" srcId="{BCD103DE-DAB4-466F-9F8B-A447C2865848}" destId="{39733DD4-8C7F-4593-BF77-6800D8FA988B}" srcOrd="0" destOrd="0" presId="urn:microsoft.com/office/officeart/2009/3/layout/StepUpProcess"/>
    <dgm:cxn modelId="{E29A5926-1ACF-4F93-8F13-8FA83E39C656}" type="presParOf" srcId="{BCD103DE-DAB4-466F-9F8B-A447C2865848}" destId="{F63D11FA-6BE9-48EB-B34D-495DFDC12063}" srcOrd="1" destOrd="0" presId="urn:microsoft.com/office/officeart/2009/3/layout/StepUpProcess"/>
    <dgm:cxn modelId="{7D22E70F-54C1-4581-AE50-C67932C3A297}" type="presParOf" srcId="{BCD103DE-DAB4-466F-9F8B-A447C2865848}" destId="{2BAB0FCA-F0B0-44F7-8C22-96FC72FD830A}" srcOrd="2" destOrd="0" presId="urn:microsoft.com/office/officeart/2009/3/layout/StepUpProcess"/>
    <dgm:cxn modelId="{8EDD51A8-899F-41B1-8D44-3FE400ABCFAE}" type="presParOf" srcId="{3A5CE262-6C8A-4848-92D7-45B3BC798A55}" destId="{B433C2CF-1319-4C02-9D58-779989C2A3D9}" srcOrd="3" destOrd="0" presId="urn:microsoft.com/office/officeart/2009/3/layout/StepUpProcess"/>
    <dgm:cxn modelId="{1ACE2A31-023A-44F8-9958-81D378710825}" type="presParOf" srcId="{B433C2CF-1319-4C02-9D58-779989C2A3D9}" destId="{1AB1E57B-B29D-4CBF-A151-B773CF20EDF9}" srcOrd="0" destOrd="0" presId="urn:microsoft.com/office/officeart/2009/3/layout/StepUpProcess"/>
    <dgm:cxn modelId="{23608369-DBE2-4879-BBA3-860FB70364FB}" type="presParOf" srcId="{3A5CE262-6C8A-4848-92D7-45B3BC798A55}" destId="{CF7258A8-AE24-41F0-9460-D7BD0B001265}" srcOrd="4" destOrd="0" presId="urn:microsoft.com/office/officeart/2009/3/layout/StepUpProcess"/>
    <dgm:cxn modelId="{1CC7CFAD-2A20-4618-ADF2-892B8204EAC7}" type="presParOf" srcId="{CF7258A8-AE24-41F0-9460-D7BD0B001265}" destId="{8F05682B-B4D4-476E-B51D-D4FB13D3AAA9}" srcOrd="0" destOrd="0" presId="urn:microsoft.com/office/officeart/2009/3/layout/StepUpProcess"/>
    <dgm:cxn modelId="{6450300A-840D-4D3F-9C23-5B7F6AEBAC38}" type="presParOf" srcId="{CF7258A8-AE24-41F0-9460-D7BD0B001265}" destId="{CFE1FD92-6EB7-44E3-B0EB-A9E2363297C3}" srcOrd="1" destOrd="0" presId="urn:microsoft.com/office/officeart/2009/3/layout/StepUpProcess"/>
    <dgm:cxn modelId="{4CC4162E-1EF5-4807-8370-F4AD7D201EBC}" type="presParOf" srcId="{CF7258A8-AE24-41F0-9460-D7BD0B001265}" destId="{4F5A07BD-5C06-4F0E-A881-6F5A3589D6F8}" srcOrd="2" destOrd="0" presId="urn:microsoft.com/office/officeart/2009/3/layout/StepUpProcess"/>
    <dgm:cxn modelId="{D64A84EC-9551-46EA-8A3C-D21D69519781}" type="presParOf" srcId="{3A5CE262-6C8A-4848-92D7-45B3BC798A55}" destId="{DB96F99F-A29B-4EFB-9CB1-7DBFD12D54E5}" srcOrd="5" destOrd="0" presId="urn:microsoft.com/office/officeart/2009/3/layout/StepUpProcess"/>
    <dgm:cxn modelId="{B3F0410F-199A-4155-8ECB-7683677EBA24}" type="presParOf" srcId="{DB96F99F-A29B-4EFB-9CB1-7DBFD12D54E5}" destId="{F4BC399E-985E-40C0-A423-D225D0A7CC13}" srcOrd="0" destOrd="0" presId="urn:microsoft.com/office/officeart/2009/3/layout/StepUpProcess"/>
    <dgm:cxn modelId="{6C306E31-2A2D-4323-85CC-BE5A926F5ED9}" type="presParOf" srcId="{3A5CE262-6C8A-4848-92D7-45B3BC798A55}" destId="{0FFE8438-EDA0-4D87-8ABC-7FC452AB8AA3}" srcOrd="6" destOrd="0" presId="urn:microsoft.com/office/officeart/2009/3/layout/StepUpProcess"/>
    <dgm:cxn modelId="{37043F6F-C5B5-49F6-94CF-A5F4B7E03CD6}" type="presParOf" srcId="{0FFE8438-EDA0-4D87-8ABC-7FC452AB8AA3}" destId="{A7E22AF9-7B25-4B44-9EE4-9C7EB3079389}" srcOrd="0" destOrd="0" presId="urn:microsoft.com/office/officeart/2009/3/layout/StepUpProcess"/>
    <dgm:cxn modelId="{DA7B7773-AC8F-497D-9ABB-8D4EFA9E94E3}" type="presParOf" srcId="{0FFE8438-EDA0-4D87-8ABC-7FC452AB8AA3}" destId="{D73411C2-0117-460A-92FF-B157A4852A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7E987-7EC0-41DB-B9BA-1E1401DFA1C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5F8555F1-D181-4F08-882E-3EB2D340B63C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PROCESAMIENTO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PRE-EVALUACIÓN</a:t>
          </a:r>
          <a:endParaRPr lang="es-PE" sz="1800" b="1" smtClean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MINEDU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Publicación: 16 y 19 de julio</a:t>
          </a:r>
          <a:endParaRPr lang="es-PE" sz="1800" b="1" dirty="0"/>
        </a:p>
      </dgm:t>
    </dgm:pt>
    <dgm:pt modelId="{FDD594A2-C016-4BEF-AC53-956EB2BC5091}" type="parTrans" cxnId="{CC2E2BD6-B389-40A4-BDA2-D79A5F42D5EA}">
      <dgm:prSet/>
      <dgm:spPr/>
      <dgm:t>
        <a:bodyPr/>
        <a:lstStyle/>
        <a:p>
          <a:endParaRPr lang="es-PE"/>
        </a:p>
      </dgm:t>
    </dgm:pt>
    <dgm:pt modelId="{6BDCC0C7-3C53-4072-BAE2-1DA6A747EA4A}" type="sibTrans" cxnId="{CC2E2BD6-B389-40A4-BDA2-D79A5F42D5EA}">
      <dgm:prSet/>
      <dgm:spPr/>
      <dgm:t>
        <a:bodyPr/>
        <a:lstStyle/>
        <a:p>
          <a:endParaRPr lang="es-PE"/>
        </a:p>
      </dgm:t>
    </dgm:pt>
    <dgm:pt modelId="{7B1F8043-3152-4E46-B67B-228D30D17BC9}">
      <dgm:prSet phldrT="[Texto]" custT="1"/>
      <dgm:spPr/>
      <dgm:t>
        <a:bodyPr/>
        <a:lstStyle/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smtClean="0"/>
            <a:t>REUNIONES VIRTUALES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smtClean="0"/>
            <a:t>MINEDU – UGEL –DRE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Del 26 de julio al 31 de agosto</a:t>
          </a:r>
          <a:endParaRPr lang="es-PE" sz="500" b="1" dirty="0"/>
        </a:p>
      </dgm:t>
    </dgm:pt>
    <dgm:pt modelId="{817ADA5A-C298-470B-A1C0-55020EA0A712}" type="parTrans" cxnId="{BA6C7C53-FC0E-4B8F-B2AE-B87F2F4322FF}">
      <dgm:prSet/>
      <dgm:spPr/>
      <dgm:t>
        <a:bodyPr/>
        <a:lstStyle/>
        <a:p>
          <a:endParaRPr lang="es-PE"/>
        </a:p>
      </dgm:t>
    </dgm:pt>
    <dgm:pt modelId="{38CBDB1F-8A2D-45F0-98F9-437759EE95D4}" type="sibTrans" cxnId="{BA6C7C53-FC0E-4B8F-B2AE-B87F2F4322FF}">
      <dgm:prSet/>
      <dgm:spPr/>
      <dgm:t>
        <a:bodyPr/>
        <a:lstStyle/>
        <a:p>
          <a:endParaRPr lang="es-PE"/>
        </a:p>
      </dgm:t>
    </dgm:pt>
    <dgm:pt modelId="{2B39A389-3AF4-41AA-BE2C-BCBD4E760186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REVISIÓN RESULTADOS PRE-EVALUACIÓN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UGEL – DRE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dirty="0" smtClean="0">
              <a:latin typeface="Arial" panose="020B0604020202020204" pitchFamily="34" charset="0"/>
              <a:cs typeface="Arial" panose="020B0604020202020204" pitchFamily="34" charset="0"/>
            </a:rPr>
            <a:t>Del 19 al 23 de julio </a:t>
          </a:r>
          <a:endParaRPr lang="es-PE" sz="1800" b="1" dirty="0"/>
        </a:p>
      </dgm:t>
    </dgm:pt>
    <dgm:pt modelId="{59FC227F-27E2-43D3-8984-710BCC869664}" type="parTrans" cxnId="{630463FF-B079-4872-BB27-3EF3C588050D}">
      <dgm:prSet/>
      <dgm:spPr/>
      <dgm:t>
        <a:bodyPr/>
        <a:lstStyle/>
        <a:p>
          <a:endParaRPr lang="es-PE"/>
        </a:p>
      </dgm:t>
    </dgm:pt>
    <dgm:pt modelId="{D8FA6446-6A8F-40EA-B71B-E879CF797051}" type="sibTrans" cxnId="{630463FF-B079-4872-BB27-3EF3C588050D}">
      <dgm:prSet/>
      <dgm:spPr/>
      <dgm:t>
        <a:bodyPr/>
        <a:lstStyle/>
        <a:p>
          <a:endParaRPr lang="es-PE"/>
        </a:p>
      </dgm:t>
    </dgm:pt>
    <dgm:pt modelId="{6149D9DA-92C3-4CE2-B7EF-9DEC1B18410A}">
      <dgm:prSet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CORTE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NEXUS – SIAGIE – PADRON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smtClean="0">
              <a:latin typeface="Arial" panose="020B0604020202020204" pitchFamily="34" charset="0"/>
              <a:cs typeface="Arial" panose="020B0604020202020204" pitchFamily="34" charset="0"/>
            </a:rPr>
            <a:t>9 julio</a:t>
          </a:r>
          <a:endParaRPr lang="es-PE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22C11-0567-4FBF-9E0C-55F5162AE302}" type="parTrans" cxnId="{940D76B8-BE34-4BA0-A315-452D4216F6EF}">
      <dgm:prSet/>
      <dgm:spPr/>
      <dgm:t>
        <a:bodyPr/>
        <a:lstStyle/>
        <a:p>
          <a:endParaRPr lang="es-PE"/>
        </a:p>
      </dgm:t>
    </dgm:pt>
    <dgm:pt modelId="{AEEE80C2-E951-4A68-94BA-0B3EA7A576CC}" type="sibTrans" cxnId="{940D76B8-BE34-4BA0-A315-452D4216F6EF}">
      <dgm:prSet/>
      <dgm:spPr/>
      <dgm:t>
        <a:bodyPr/>
        <a:lstStyle/>
        <a:p>
          <a:endParaRPr lang="es-PE"/>
        </a:p>
      </dgm:t>
    </dgm:pt>
    <dgm:pt modelId="{3A5CE262-6C8A-4848-92D7-45B3BC798A55}" type="pres">
      <dgm:prSet presAssocID="{04C7E987-7EC0-41DB-B9BA-1E1401DFA1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44C53FB-E168-4286-9105-FB482E220E0F}" type="pres">
      <dgm:prSet presAssocID="{6149D9DA-92C3-4CE2-B7EF-9DEC1B18410A}" presName="composite" presStyleCnt="0"/>
      <dgm:spPr/>
      <dgm:t>
        <a:bodyPr/>
        <a:lstStyle/>
        <a:p>
          <a:endParaRPr lang="es-PE"/>
        </a:p>
      </dgm:t>
    </dgm:pt>
    <dgm:pt modelId="{513E0DAC-FA12-4D80-BF96-77D7C6AE9A51}" type="pres">
      <dgm:prSet presAssocID="{6149D9DA-92C3-4CE2-B7EF-9DEC1B18410A}" presName="LShape" presStyleLbl="alignNode1" presStyleIdx="0" presStyleCnt="7"/>
      <dgm:spPr/>
      <dgm:t>
        <a:bodyPr/>
        <a:lstStyle/>
        <a:p>
          <a:endParaRPr lang="es-PE"/>
        </a:p>
      </dgm:t>
    </dgm:pt>
    <dgm:pt modelId="{DDE3B60E-0166-4DE8-AEAB-3C94DB8E6CD4}" type="pres">
      <dgm:prSet presAssocID="{6149D9DA-92C3-4CE2-B7EF-9DEC1B18410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904556-3239-4A06-91DA-5E609626B649}" type="pres">
      <dgm:prSet presAssocID="{6149D9DA-92C3-4CE2-B7EF-9DEC1B18410A}" presName="Triangle" presStyleLbl="alignNode1" presStyleIdx="1" presStyleCnt="7"/>
      <dgm:spPr/>
      <dgm:t>
        <a:bodyPr/>
        <a:lstStyle/>
        <a:p>
          <a:endParaRPr lang="es-PE"/>
        </a:p>
      </dgm:t>
    </dgm:pt>
    <dgm:pt modelId="{8F33E833-F3A6-4D52-93D9-E3A8DF62638C}" type="pres">
      <dgm:prSet presAssocID="{AEEE80C2-E951-4A68-94BA-0B3EA7A576CC}" presName="sibTrans" presStyleCnt="0"/>
      <dgm:spPr/>
      <dgm:t>
        <a:bodyPr/>
        <a:lstStyle/>
        <a:p>
          <a:endParaRPr lang="es-PE"/>
        </a:p>
      </dgm:t>
    </dgm:pt>
    <dgm:pt modelId="{29E4F047-7B1D-4354-B0D5-745338A62DBA}" type="pres">
      <dgm:prSet presAssocID="{AEEE80C2-E951-4A68-94BA-0B3EA7A576CC}" presName="space" presStyleCnt="0"/>
      <dgm:spPr/>
      <dgm:t>
        <a:bodyPr/>
        <a:lstStyle/>
        <a:p>
          <a:endParaRPr lang="es-PE"/>
        </a:p>
      </dgm:t>
    </dgm:pt>
    <dgm:pt modelId="{BCD103DE-DAB4-466F-9F8B-A447C2865848}" type="pres">
      <dgm:prSet presAssocID="{5F8555F1-D181-4F08-882E-3EB2D340B63C}" presName="composite" presStyleCnt="0"/>
      <dgm:spPr/>
      <dgm:t>
        <a:bodyPr/>
        <a:lstStyle/>
        <a:p>
          <a:endParaRPr lang="es-PE"/>
        </a:p>
      </dgm:t>
    </dgm:pt>
    <dgm:pt modelId="{39733DD4-8C7F-4593-BF77-6800D8FA988B}" type="pres">
      <dgm:prSet presAssocID="{5F8555F1-D181-4F08-882E-3EB2D340B63C}" presName="LShape" presStyleLbl="alignNode1" presStyleIdx="2" presStyleCnt="7"/>
      <dgm:spPr/>
      <dgm:t>
        <a:bodyPr/>
        <a:lstStyle/>
        <a:p>
          <a:endParaRPr lang="es-PE"/>
        </a:p>
      </dgm:t>
    </dgm:pt>
    <dgm:pt modelId="{F63D11FA-6BE9-48EB-B34D-495DFDC12063}" type="pres">
      <dgm:prSet presAssocID="{5F8555F1-D181-4F08-882E-3EB2D340B63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B0FCA-F0B0-44F7-8C22-96FC72FD830A}" type="pres">
      <dgm:prSet presAssocID="{5F8555F1-D181-4F08-882E-3EB2D340B63C}" presName="Triangle" presStyleLbl="alignNode1" presStyleIdx="3" presStyleCnt="7"/>
      <dgm:spPr/>
      <dgm:t>
        <a:bodyPr/>
        <a:lstStyle/>
        <a:p>
          <a:endParaRPr lang="es-PE"/>
        </a:p>
      </dgm:t>
    </dgm:pt>
    <dgm:pt modelId="{B433C2CF-1319-4C02-9D58-779989C2A3D9}" type="pres">
      <dgm:prSet presAssocID="{6BDCC0C7-3C53-4072-BAE2-1DA6A747EA4A}" presName="sibTrans" presStyleCnt="0"/>
      <dgm:spPr/>
      <dgm:t>
        <a:bodyPr/>
        <a:lstStyle/>
        <a:p>
          <a:endParaRPr lang="es-PE"/>
        </a:p>
      </dgm:t>
    </dgm:pt>
    <dgm:pt modelId="{1AB1E57B-B29D-4CBF-A151-B773CF20EDF9}" type="pres">
      <dgm:prSet presAssocID="{6BDCC0C7-3C53-4072-BAE2-1DA6A747EA4A}" presName="space" presStyleCnt="0"/>
      <dgm:spPr/>
      <dgm:t>
        <a:bodyPr/>
        <a:lstStyle/>
        <a:p>
          <a:endParaRPr lang="es-PE"/>
        </a:p>
      </dgm:t>
    </dgm:pt>
    <dgm:pt modelId="{CF7258A8-AE24-41F0-9460-D7BD0B001265}" type="pres">
      <dgm:prSet presAssocID="{2B39A389-3AF4-41AA-BE2C-BCBD4E760186}" presName="composite" presStyleCnt="0"/>
      <dgm:spPr/>
      <dgm:t>
        <a:bodyPr/>
        <a:lstStyle/>
        <a:p>
          <a:endParaRPr lang="es-PE"/>
        </a:p>
      </dgm:t>
    </dgm:pt>
    <dgm:pt modelId="{8F05682B-B4D4-476E-B51D-D4FB13D3AAA9}" type="pres">
      <dgm:prSet presAssocID="{2B39A389-3AF4-41AA-BE2C-BCBD4E760186}" presName="LShape" presStyleLbl="alignNode1" presStyleIdx="4" presStyleCnt="7"/>
      <dgm:spPr/>
      <dgm:t>
        <a:bodyPr/>
        <a:lstStyle/>
        <a:p>
          <a:endParaRPr lang="es-PE"/>
        </a:p>
      </dgm:t>
    </dgm:pt>
    <dgm:pt modelId="{CFE1FD92-6EB7-44E3-B0EB-A9E2363297C3}" type="pres">
      <dgm:prSet presAssocID="{2B39A389-3AF4-41AA-BE2C-BCBD4E76018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A07BD-5C06-4F0E-A881-6F5A3589D6F8}" type="pres">
      <dgm:prSet presAssocID="{2B39A389-3AF4-41AA-BE2C-BCBD4E760186}" presName="Triangle" presStyleLbl="alignNode1" presStyleIdx="5" presStyleCnt="7"/>
      <dgm:spPr/>
      <dgm:t>
        <a:bodyPr/>
        <a:lstStyle/>
        <a:p>
          <a:endParaRPr lang="es-PE"/>
        </a:p>
      </dgm:t>
    </dgm:pt>
    <dgm:pt modelId="{DB96F99F-A29B-4EFB-9CB1-7DBFD12D54E5}" type="pres">
      <dgm:prSet presAssocID="{D8FA6446-6A8F-40EA-B71B-E879CF797051}" presName="sibTrans" presStyleCnt="0"/>
      <dgm:spPr/>
      <dgm:t>
        <a:bodyPr/>
        <a:lstStyle/>
        <a:p>
          <a:endParaRPr lang="es-PE"/>
        </a:p>
      </dgm:t>
    </dgm:pt>
    <dgm:pt modelId="{F4BC399E-985E-40C0-A423-D225D0A7CC13}" type="pres">
      <dgm:prSet presAssocID="{D8FA6446-6A8F-40EA-B71B-E879CF797051}" presName="space" presStyleCnt="0"/>
      <dgm:spPr/>
      <dgm:t>
        <a:bodyPr/>
        <a:lstStyle/>
        <a:p>
          <a:endParaRPr lang="es-PE"/>
        </a:p>
      </dgm:t>
    </dgm:pt>
    <dgm:pt modelId="{0FFE8438-EDA0-4D87-8ABC-7FC452AB8AA3}" type="pres">
      <dgm:prSet presAssocID="{7B1F8043-3152-4E46-B67B-228D30D17BC9}" presName="composite" presStyleCnt="0"/>
      <dgm:spPr/>
      <dgm:t>
        <a:bodyPr/>
        <a:lstStyle/>
        <a:p>
          <a:endParaRPr lang="es-PE"/>
        </a:p>
      </dgm:t>
    </dgm:pt>
    <dgm:pt modelId="{A7E22AF9-7B25-4B44-9EE4-9C7EB3079389}" type="pres">
      <dgm:prSet presAssocID="{7B1F8043-3152-4E46-B67B-228D30D17BC9}" presName="LShape" presStyleLbl="alignNode1" presStyleIdx="6" presStyleCnt="7"/>
      <dgm:spPr/>
      <dgm:t>
        <a:bodyPr/>
        <a:lstStyle/>
        <a:p>
          <a:endParaRPr lang="es-PE"/>
        </a:p>
      </dgm:t>
    </dgm:pt>
    <dgm:pt modelId="{D73411C2-0117-460A-92FF-B157A4852A70}" type="pres">
      <dgm:prSet presAssocID="{7B1F8043-3152-4E46-B67B-228D30D17BC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2E2BD6-B389-40A4-BDA2-D79A5F42D5EA}" srcId="{04C7E987-7EC0-41DB-B9BA-1E1401DFA1C3}" destId="{5F8555F1-D181-4F08-882E-3EB2D340B63C}" srcOrd="1" destOrd="0" parTransId="{FDD594A2-C016-4BEF-AC53-956EB2BC5091}" sibTransId="{6BDCC0C7-3C53-4072-BAE2-1DA6A747EA4A}"/>
    <dgm:cxn modelId="{BA6C7C53-FC0E-4B8F-B2AE-B87F2F4322FF}" srcId="{04C7E987-7EC0-41DB-B9BA-1E1401DFA1C3}" destId="{7B1F8043-3152-4E46-B67B-228D30D17BC9}" srcOrd="3" destOrd="0" parTransId="{817ADA5A-C298-470B-A1C0-55020EA0A712}" sibTransId="{38CBDB1F-8A2D-45F0-98F9-437759EE95D4}"/>
    <dgm:cxn modelId="{2029430C-4D85-45C7-9AE8-4B5776B288F1}" type="presOf" srcId="{5F8555F1-D181-4F08-882E-3EB2D340B63C}" destId="{F63D11FA-6BE9-48EB-B34D-495DFDC12063}" srcOrd="0" destOrd="0" presId="urn:microsoft.com/office/officeart/2009/3/layout/StepUpProcess"/>
    <dgm:cxn modelId="{630463FF-B079-4872-BB27-3EF3C588050D}" srcId="{04C7E987-7EC0-41DB-B9BA-1E1401DFA1C3}" destId="{2B39A389-3AF4-41AA-BE2C-BCBD4E760186}" srcOrd="2" destOrd="0" parTransId="{59FC227F-27E2-43D3-8984-710BCC869664}" sibTransId="{D8FA6446-6A8F-40EA-B71B-E879CF797051}"/>
    <dgm:cxn modelId="{940D76B8-BE34-4BA0-A315-452D4216F6EF}" srcId="{04C7E987-7EC0-41DB-B9BA-1E1401DFA1C3}" destId="{6149D9DA-92C3-4CE2-B7EF-9DEC1B18410A}" srcOrd="0" destOrd="0" parTransId="{A9A22C11-0567-4FBF-9E0C-55F5162AE302}" sibTransId="{AEEE80C2-E951-4A68-94BA-0B3EA7A576CC}"/>
    <dgm:cxn modelId="{518828C7-13F8-4254-A0F5-2913F7278920}" type="presOf" srcId="{04C7E987-7EC0-41DB-B9BA-1E1401DFA1C3}" destId="{3A5CE262-6C8A-4848-92D7-45B3BC798A55}" srcOrd="0" destOrd="0" presId="urn:microsoft.com/office/officeart/2009/3/layout/StepUpProcess"/>
    <dgm:cxn modelId="{5DFFBEB6-AD65-46C5-9605-3D1ABC742B63}" type="presOf" srcId="{2B39A389-3AF4-41AA-BE2C-BCBD4E760186}" destId="{CFE1FD92-6EB7-44E3-B0EB-A9E2363297C3}" srcOrd="0" destOrd="0" presId="urn:microsoft.com/office/officeart/2009/3/layout/StepUpProcess"/>
    <dgm:cxn modelId="{C292388E-B94D-49AD-8B45-05CA5E36D883}" type="presOf" srcId="{7B1F8043-3152-4E46-B67B-228D30D17BC9}" destId="{D73411C2-0117-460A-92FF-B157A4852A70}" srcOrd="0" destOrd="0" presId="urn:microsoft.com/office/officeart/2009/3/layout/StepUpProcess"/>
    <dgm:cxn modelId="{40799A84-80B0-4FBA-A5C1-010BBFE1F2CE}" type="presOf" srcId="{6149D9DA-92C3-4CE2-B7EF-9DEC1B18410A}" destId="{DDE3B60E-0166-4DE8-AEAB-3C94DB8E6CD4}" srcOrd="0" destOrd="0" presId="urn:microsoft.com/office/officeart/2009/3/layout/StepUpProcess"/>
    <dgm:cxn modelId="{032E2D7D-9035-4388-B01B-C26061ECEF39}" type="presParOf" srcId="{3A5CE262-6C8A-4848-92D7-45B3BC798A55}" destId="{B44C53FB-E168-4286-9105-FB482E220E0F}" srcOrd="0" destOrd="0" presId="urn:microsoft.com/office/officeart/2009/3/layout/StepUpProcess"/>
    <dgm:cxn modelId="{956FD26B-A043-4B10-B726-C2186E70F41C}" type="presParOf" srcId="{B44C53FB-E168-4286-9105-FB482E220E0F}" destId="{513E0DAC-FA12-4D80-BF96-77D7C6AE9A51}" srcOrd="0" destOrd="0" presId="urn:microsoft.com/office/officeart/2009/3/layout/StepUpProcess"/>
    <dgm:cxn modelId="{C261434F-142E-4D66-B38F-2952BEF36C07}" type="presParOf" srcId="{B44C53FB-E168-4286-9105-FB482E220E0F}" destId="{DDE3B60E-0166-4DE8-AEAB-3C94DB8E6CD4}" srcOrd="1" destOrd="0" presId="urn:microsoft.com/office/officeart/2009/3/layout/StepUpProcess"/>
    <dgm:cxn modelId="{972C27CE-3FA6-4C35-8B76-D25AD8437C74}" type="presParOf" srcId="{B44C53FB-E168-4286-9105-FB482E220E0F}" destId="{FC904556-3239-4A06-91DA-5E609626B649}" srcOrd="2" destOrd="0" presId="urn:microsoft.com/office/officeart/2009/3/layout/StepUpProcess"/>
    <dgm:cxn modelId="{A7EB13C1-DD0C-4983-A9A7-B503B2C1F4F4}" type="presParOf" srcId="{3A5CE262-6C8A-4848-92D7-45B3BC798A55}" destId="{8F33E833-F3A6-4D52-93D9-E3A8DF62638C}" srcOrd="1" destOrd="0" presId="urn:microsoft.com/office/officeart/2009/3/layout/StepUpProcess"/>
    <dgm:cxn modelId="{AF8E96FC-8530-4E68-AA85-677577D7CFFC}" type="presParOf" srcId="{8F33E833-F3A6-4D52-93D9-E3A8DF62638C}" destId="{29E4F047-7B1D-4354-B0D5-745338A62DBA}" srcOrd="0" destOrd="0" presId="urn:microsoft.com/office/officeart/2009/3/layout/StepUpProcess"/>
    <dgm:cxn modelId="{BC3CCF2C-E268-4776-8C1A-CDCEBBB984F8}" type="presParOf" srcId="{3A5CE262-6C8A-4848-92D7-45B3BC798A55}" destId="{BCD103DE-DAB4-466F-9F8B-A447C2865848}" srcOrd="2" destOrd="0" presId="urn:microsoft.com/office/officeart/2009/3/layout/StepUpProcess"/>
    <dgm:cxn modelId="{4A7A5035-4A51-4FD3-B1C6-8400013A74CB}" type="presParOf" srcId="{BCD103DE-DAB4-466F-9F8B-A447C2865848}" destId="{39733DD4-8C7F-4593-BF77-6800D8FA988B}" srcOrd="0" destOrd="0" presId="urn:microsoft.com/office/officeart/2009/3/layout/StepUpProcess"/>
    <dgm:cxn modelId="{8B4DB1D4-9EEA-48A9-B03C-A2E9079C9F5D}" type="presParOf" srcId="{BCD103DE-DAB4-466F-9F8B-A447C2865848}" destId="{F63D11FA-6BE9-48EB-B34D-495DFDC12063}" srcOrd="1" destOrd="0" presId="urn:microsoft.com/office/officeart/2009/3/layout/StepUpProcess"/>
    <dgm:cxn modelId="{AB600DE1-4D80-44A9-9799-DA7467690F3D}" type="presParOf" srcId="{BCD103DE-DAB4-466F-9F8B-A447C2865848}" destId="{2BAB0FCA-F0B0-44F7-8C22-96FC72FD830A}" srcOrd="2" destOrd="0" presId="urn:microsoft.com/office/officeart/2009/3/layout/StepUpProcess"/>
    <dgm:cxn modelId="{A69F5B30-4BC4-4680-A7A3-91019FC683C7}" type="presParOf" srcId="{3A5CE262-6C8A-4848-92D7-45B3BC798A55}" destId="{B433C2CF-1319-4C02-9D58-779989C2A3D9}" srcOrd="3" destOrd="0" presId="urn:microsoft.com/office/officeart/2009/3/layout/StepUpProcess"/>
    <dgm:cxn modelId="{BBB8DC0A-774C-476B-BE10-BE54D4307A10}" type="presParOf" srcId="{B433C2CF-1319-4C02-9D58-779989C2A3D9}" destId="{1AB1E57B-B29D-4CBF-A151-B773CF20EDF9}" srcOrd="0" destOrd="0" presId="urn:microsoft.com/office/officeart/2009/3/layout/StepUpProcess"/>
    <dgm:cxn modelId="{F45939C4-20DF-4C1F-A89D-054B160B1D0F}" type="presParOf" srcId="{3A5CE262-6C8A-4848-92D7-45B3BC798A55}" destId="{CF7258A8-AE24-41F0-9460-D7BD0B001265}" srcOrd="4" destOrd="0" presId="urn:microsoft.com/office/officeart/2009/3/layout/StepUpProcess"/>
    <dgm:cxn modelId="{42960F15-0FBE-497C-B44C-F0DBDD1847D0}" type="presParOf" srcId="{CF7258A8-AE24-41F0-9460-D7BD0B001265}" destId="{8F05682B-B4D4-476E-B51D-D4FB13D3AAA9}" srcOrd="0" destOrd="0" presId="urn:microsoft.com/office/officeart/2009/3/layout/StepUpProcess"/>
    <dgm:cxn modelId="{4E64BB44-CFB4-4B49-98DE-3FD46A1E56D0}" type="presParOf" srcId="{CF7258A8-AE24-41F0-9460-D7BD0B001265}" destId="{CFE1FD92-6EB7-44E3-B0EB-A9E2363297C3}" srcOrd="1" destOrd="0" presId="urn:microsoft.com/office/officeart/2009/3/layout/StepUpProcess"/>
    <dgm:cxn modelId="{F097AD8A-9030-4223-8200-1DFDC39E3EA0}" type="presParOf" srcId="{CF7258A8-AE24-41F0-9460-D7BD0B001265}" destId="{4F5A07BD-5C06-4F0E-A881-6F5A3589D6F8}" srcOrd="2" destOrd="0" presId="urn:microsoft.com/office/officeart/2009/3/layout/StepUpProcess"/>
    <dgm:cxn modelId="{14370C6A-63AC-4EFF-BA64-6BCD93DE6389}" type="presParOf" srcId="{3A5CE262-6C8A-4848-92D7-45B3BC798A55}" destId="{DB96F99F-A29B-4EFB-9CB1-7DBFD12D54E5}" srcOrd="5" destOrd="0" presId="urn:microsoft.com/office/officeart/2009/3/layout/StepUpProcess"/>
    <dgm:cxn modelId="{CBC58A11-5163-48BB-BC67-49EE000462A1}" type="presParOf" srcId="{DB96F99F-A29B-4EFB-9CB1-7DBFD12D54E5}" destId="{F4BC399E-985E-40C0-A423-D225D0A7CC13}" srcOrd="0" destOrd="0" presId="urn:microsoft.com/office/officeart/2009/3/layout/StepUpProcess"/>
    <dgm:cxn modelId="{3CE725F3-5C5E-4051-847C-7A0C89575EDF}" type="presParOf" srcId="{3A5CE262-6C8A-4848-92D7-45B3BC798A55}" destId="{0FFE8438-EDA0-4D87-8ABC-7FC452AB8AA3}" srcOrd="6" destOrd="0" presId="urn:microsoft.com/office/officeart/2009/3/layout/StepUpProcess"/>
    <dgm:cxn modelId="{368C55F2-7F90-4370-BCAD-0E349DC6F4CA}" type="presParOf" srcId="{0FFE8438-EDA0-4D87-8ABC-7FC452AB8AA3}" destId="{A7E22AF9-7B25-4B44-9EE4-9C7EB3079389}" srcOrd="0" destOrd="0" presId="urn:microsoft.com/office/officeart/2009/3/layout/StepUpProcess"/>
    <dgm:cxn modelId="{9CB34D70-0A7D-455E-A54E-320E84A5B006}" type="presParOf" srcId="{0FFE8438-EDA0-4D87-8ABC-7FC452AB8AA3}" destId="{D73411C2-0117-460A-92FF-B157A4852A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C7B40-07FB-4355-A387-3400C25E8E34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254D-6F6D-460E-8FD2-12DED9BA7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90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>
                <a:solidFill>
                  <a:prstClr val="black"/>
                </a:solidFill>
              </a:rPr>
              <a:t>22/11/2018</a:t>
            </a: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4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5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8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43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11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6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16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7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17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2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20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8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574104-E09F-4179-A509-8F290B5F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07ABC1-62CC-4D2E-BF43-E2E08D18B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728B9-7B56-41AF-B99D-2B504018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122813-D469-4B22-9A0A-0AA54C5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360DB31-3FC8-4996-8F45-53875118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121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1916C1-EFCC-4965-B65A-5FF0D169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8BFB8E0-D51B-4327-ABA0-670FDF117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E091371-882B-4387-8AB8-F551AB4C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B28C53-A4ED-4EDF-8CBD-2352759E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115F2A2-D0B7-4A3D-8132-D17BA28A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44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408DF1E-5CA2-46C3-9DB4-750E446FA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C70805E-0C16-40CB-9FE2-4A427BF4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4C90E4-3E8E-41DA-ACF4-53AB2A1A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D81010-5CB3-4BC1-9011-ABBDE912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9CDDBF-3D99-45BF-A7CD-B7C6A746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117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87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áratula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9" name="Triángulo isósceles 8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0" name="Triángulo isósceles 9"/>
          <p:cNvSpPr/>
          <p:nvPr/>
        </p:nvSpPr>
        <p:spPr>
          <a:xfrm rot="16200000">
            <a:off x="9854851" y="2531228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6628777"/>
            <a:ext cx="12192000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0" y="6571627"/>
            <a:ext cx="12192000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661032" y="1834316"/>
            <a:ext cx="6565268" cy="1695508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AF0D15"/>
                </a:solidFill>
              </a:defRPr>
            </a:lvl1pPr>
          </a:lstStyle>
          <a:p>
            <a:r>
              <a:rPr lang="es-ES" dirty="0"/>
              <a:t>INGRESE SU TÍTULO AQUÍ</a:t>
            </a:r>
            <a:endParaRPr lang="es-P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" y="3759046"/>
            <a:ext cx="3032381" cy="660553"/>
          </a:xfrm>
          <a:prstGeom prst="rect">
            <a:avLst/>
          </a:prstGeom>
        </p:spPr>
      </p:pic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662533" y="6184674"/>
            <a:ext cx="5454650" cy="36036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rgbClr val="5B5A5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INGRESE NOMBRE DE LA OFICINA AQUÍ</a:t>
            </a:r>
            <a:endParaRPr lang="es-PE" dirty="0"/>
          </a:p>
        </p:txBody>
      </p: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3"/>
          </p:nvPr>
        </p:nvSpPr>
        <p:spPr>
          <a:xfrm>
            <a:off x="11820525" y="6595944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0626" y="6451599"/>
            <a:ext cx="1897774" cy="332345"/>
          </a:xfrm>
          <a:solidFill>
            <a:srgbClr val="CDCED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/>
              <a:t>Fecha de actualización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204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rátula con 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5374"/>
            <a:ext cx="12192000" cy="68633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257800" y="-5374"/>
            <a:ext cx="6934200" cy="6863374"/>
            <a:chOff x="5257800" y="-5374"/>
            <a:chExt cx="6934200" cy="6863374"/>
          </a:xfrm>
        </p:grpSpPr>
        <p:sp>
          <p:nvSpPr>
            <p:cNvPr id="4" name="Triángulo isósceles 3"/>
            <p:cNvSpPr/>
            <p:nvPr userDrawn="1"/>
          </p:nvSpPr>
          <p:spPr>
            <a:xfrm>
              <a:off x="5257800" y="3095625"/>
              <a:ext cx="6934200" cy="3762375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 flipV="1">
              <a:off x="5257800" y="-5374"/>
              <a:ext cx="6934200" cy="6063273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5" name="Triángulo isósceles 4"/>
            <p:cNvSpPr/>
            <p:nvPr userDrawn="1"/>
          </p:nvSpPr>
          <p:spPr>
            <a:xfrm rot="16200000">
              <a:off x="9666734" y="3532633"/>
              <a:ext cx="2962274" cy="2088258"/>
            </a:xfrm>
            <a:prstGeom prst="triangle">
              <a:avLst>
                <a:gd name="adj" fmla="val 61735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0" y="301472"/>
            <a:ext cx="2598439" cy="56602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-11220" y="4218321"/>
            <a:ext cx="1015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025" y="2200493"/>
            <a:ext cx="7455243" cy="1862903"/>
          </a:xfrm>
        </p:spPr>
        <p:txBody>
          <a:bodyPr anchor="b">
            <a:normAutofit/>
          </a:bodyPr>
          <a:lstStyle>
            <a:lvl1pPr algn="l">
              <a:defRPr sz="4400" spc="-1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025" y="4415549"/>
            <a:ext cx="7455243" cy="85412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" y="5986640"/>
            <a:ext cx="2599234" cy="565245"/>
          </a:xfrm>
          <a:prstGeom prst="rect">
            <a:avLst/>
          </a:prstGeom>
        </p:spPr>
      </p:pic>
      <p:sp>
        <p:nvSpPr>
          <p:cNvPr id="19" name="Triángulo isósceles 18"/>
          <p:cNvSpPr/>
          <p:nvPr/>
        </p:nvSpPr>
        <p:spPr>
          <a:xfrm rot="5400000" flipH="1">
            <a:off x="-71463" y="4101552"/>
            <a:ext cx="484413" cy="341487"/>
          </a:xfrm>
          <a:prstGeom prst="triangle">
            <a:avLst>
              <a:gd name="adj" fmla="val 61735"/>
            </a:avLst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0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s sin separacion d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324" y="183229"/>
            <a:ext cx="8916762" cy="735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4324" y="1133475"/>
            <a:ext cx="11591925" cy="53371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14324" y="6527800"/>
            <a:ext cx="2743200" cy="187325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305175" y="6519636"/>
            <a:ext cx="5581650" cy="187326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52400" y="951705"/>
            <a:ext cx="1191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Lágrima 11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820749" y="6577012"/>
            <a:ext cx="396000" cy="187326"/>
          </a:xfrm>
        </p:spPr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5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atula o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-139700" y="-139700"/>
            <a:ext cx="12458699" cy="7137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5463" y="-6907"/>
            <a:ext cx="12192000" cy="6864907"/>
            <a:chOff x="7237" y="-6907"/>
            <a:chExt cx="12192000" cy="6864907"/>
          </a:xfrm>
        </p:grpSpPr>
        <p:sp>
          <p:nvSpPr>
            <p:cNvPr id="8" name="Rectángulo 7"/>
            <p:cNvSpPr/>
            <p:nvPr userDrawn="1"/>
          </p:nvSpPr>
          <p:spPr>
            <a:xfrm>
              <a:off x="7237" y="4267200"/>
              <a:ext cx="12192000" cy="259079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7" name="Rectángulo 6"/>
            <p:cNvSpPr/>
            <p:nvPr userDrawn="1"/>
          </p:nvSpPr>
          <p:spPr>
            <a:xfrm>
              <a:off x="7237" y="-6905"/>
              <a:ext cx="12192000" cy="4216400"/>
            </a:xfrm>
            <a:prstGeom prst="rect">
              <a:avLst/>
            </a:prstGeom>
            <a:solidFill>
              <a:srgbClr val="C8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1" name="Triángulo isósceles 20"/>
            <p:cNvSpPr/>
            <p:nvPr userDrawn="1"/>
          </p:nvSpPr>
          <p:spPr>
            <a:xfrm>
              <a:off x="5257417" y="3169920"/>
              <a:ext cx="6941820" cy="3688080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22" name="Triángulo isósceles 21"/>
            <p:cNvSpPr/>
            <p:nvPr userDrawn="1"/>
          </p:nvSpPr>
          <p:spPr>
            <a:xfrm flipV="1">
              <a:off x="5470777" y="-6907"/>
              <a:ext cx="6728460" cy="6064805"/>
            </a:xfrm>
            <a:prstGeom prst="triangle">
              <a:avLst>
                <a:gd name="adj" fmla="val 100000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23" name="Triángulo isósceles 22"/>
            <p:cNvSpPr/>
            <p:nvPr userDrawn="1"/>
          </p:nvSpPr>
          <p:spPr>
            <a:xfrm rot="16200000">
              <a:off x="9667969" y="3526631"/>
              <a:ext cx="2962274" cy="2100262"/>
            </a:xfrm>
            <a:prstGeom prst="triangle">
              <a:avLst>
                <a:gd name="adj" fmla="val 617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9147173" y="5828839"/>
            <a:ext cx="2304000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-4763" y="6526513"/>
            <a:ext cx="122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5" y="5886502"/>
            <a:ext cx="2190750" cy="496632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808190" y="5932336"/>
            <a:ext cx="1414593" cy="381000"/>
          </a:xfrm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Ingrese fecha aquí</a:t>
            </a:r>
            <a:endParaRPr lang="es-PE" dirty="0"/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-4763" y="6583663"/>
            <a:ext cx="122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675" y="2095612"/>
            <a:ext cx="8115300" cy="196215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83675" y="4398145"/>
            <a:ext cx="8103573" cy="74284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337050" y="412750"/>
            <a:ext cx="3556000" cy="806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446956"/>
            <a:ext cx="3399364" cy="740494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3"/>
          </p:nvPr>
        </p:nvSpPr>
        <p:spPr>
          <a:xfrm>
            <a:off x="11782425" y="6614994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4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7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8001" y="180022"/>
            <a:ext cx="8483600" cy="100107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42353" y="6559498"/>
            <a:ext cx="27432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559498"/>
            <a:ext cx="41148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Lágrima 2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806149" y="6595217"/>
            <a:ext cx="432000" cy="161977"/>
          </a:xfrm>
        </p:spPr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8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ido 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5600" y="199072"/>
            <a:ext cx="8831943" cy="72151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42354" y="6559498"/>
            <a:ext cx="27432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559498"/>
            <a:ext cx="41148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08614" y="6559497"/>
            <a:ext cx="432000" cy="252000"/>
          </a:xfrm>
        </p:spPr>
        <p:txBody>
          <a:bodyPr/>
          <a:lstStyle>
            <a:lvl1pPr>
              <a:defRPr sz="1050"/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IN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9" name="Lágrima 8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833562" y="6576894"/>
            <a:ext cx="396000" cy="216000"/>
          </a:xfrm>
        </p:spPr>
        <p:txBody>
          <a:bodyPr/>
          <a:lstStyle>
            <a:lvl1pPr>
              <a:defRPr sz="1050"/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260350"/>
            <a:ext cx="2436411" cy="5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8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38C0A3-D06F-40BD-AE57-F3A3FBE8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082855-31CE-4BE2-8883-172A14F5B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B9EE529-288B-4D42-8D79-F1338E3B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0BED8B-FF85-42CA-9521-D45C1E80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CFF489-4E47-40F9-A3E4-4FABC9CF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418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927" y="1135019"/>
            <a:ext cx="3932237" cy="1437363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426857" y="1135018"/>
            <a:ext cx="7474857" cy="5248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08927" y="2732793"/>
            <a:ext cx="3932237" cy="36511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50511" y="6544383"/>
            <a:ext cx="2743200" cy="177092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544383"/>
            <a:ext cx="4114800" cy="177092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96710" y="6562725"/>
            <a:ext cx="432000" cy="216000"/>
          </a:xfrm>
        </p:spPr>
        <p:txBody>
          <a:bodyPr/>
          <a:lstStyle>
            <a:lvl1pPr>
              <a:defRPr sz="1050"/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6" y="161729"/>
            <a:ext cx="8922159" cy="752672"/>
          </a:xfrm>
        </p:spPr>
        <p:txBody>
          <a:bodyPr anchor="ctr">
            <a:noAutofit/>
          </a:bodyPr>
          <a:lstStyle>
            <a:lvl1pPr marL="0" indent="0">
              <a:buNone/>
              <a:defRPr sz="3200" b="1" spc="-100" baseline="0">
                <a:solidFill>
                  <a:schemeClr val="tx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100942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pattFill prst="lgConfetti">
              <a:fgClr>
                <a:srgbClr val="EBECE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5" name="Triángulo isósceles 14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6" name="Triángulo isósceles 15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7" name="Triángulo isósceles 16"/>
          <p:cNvSpPr/>
          <p:nvPr/>
        </p:nvSpPr>
        <p:spPr>
          <a:xfrm rot="16200000">
            <a:off x="9854851" y="2531228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500" y="2343376"/>
            <a:ext cx="5865586" cy="2200275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827388"/>
            <a:ext cx="1220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0" y="5961363"/>
            <a:ext cx="1220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870857" y="2343376"/>
            <a:ext cx="319314" cy="2200275"/>
          </a:xfrm>
          <a:prstGeom prst="rect">
            <a:avLst/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2865" y="2343376"/>
            <a:ext cx="319314" cy="220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 fin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467850" y="6734175"/>
            <a:ext cx="2733675" cy="133350"/>
          </a:xfrm>
          <a:prstGeom prst="rect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61925"/>
            <a:ext cx="12192000" cy="656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 descr="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7069" r="640" b="2772"/>
          <a:stretch/>
        </p:blipFill>
        <p:spPr>
          <a:xfrm>
            <a:off x="669660" y="5820570"/>
            <a:ext cx="2292615" cy="4991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92" y="5820570"/>
            <a:ext cx="2295212" cy="49913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733801" y="1230389"/>
            <a:ext cx="4724400" cy="3666016"/>
            <a:chOff x="1383621" y="1155245"/>
            <a:chExt cx="7043738" cy="5465763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1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34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MA CAMPA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561390" y="1462205"/>
            <a:ext cx="5069221" cy="3933590"/>
            <a:chOff x="1383621" y="1155245"/>
            <a:chExt cx="7043738" cy="54657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217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riángulo isósceles"/>
          <p:cNvSpPr/>
          <p:nvPr userDrawn="1"/>
        </p:nvSpPr>
        <p:spPr>
          <a:xfrm>
            <a:off x="815413" y="1"/>
            <a:ext cx="11376587" cy="6869593"/>
          </a:xfrm>
          <a:custGeom>
            <a:avLst/>
            <a:gdLst>
              <a:gd name="connsiteX0" fmla="*/ 0 w 8532440"/>
              <a:gd name="connsiteY0" fmla="*/ 11577497 h 11577497"/>
              <a:gd name="connsiteX1" fmla="*/ 8532440 w 8532440"/>
              <a:gd name="connsiteY1" fmla="*/ 0 h 11577497"/>
              <a:gd name="connsiteX2" fmla="*/ 8532440 w 8532440"/>
              <a:gd name="connsiteY2" fmla="*/ 11577497 h 11577497"/>
              <a:gd name="connsiteX3" fmla="*/ 0 w 8532440"/>
              <a:gd name="connsiteY3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32440 w 8532440"/>
              <a:gd name="connsiteY3" fmla="*/ 11577497 h 11577497"/>
              <a:gd name="connsiteX4" fmla="*/ 0 w 8532440"/>
              <a:gd name="connsiteY4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18792 w 8532440"/>
              <a:gd name="connsiteY3" fmla="*/ 4735200 h 11577497"/>
              <a:gd name="connsiteX4" fmla="*/ 8532440 w 8532440"/>
              <a:gd name="connsiteY4" fmla="*/ 11577497 h 11577497"/>
              <a:gd name="connsiteX5" fmla="*/ 0 w 8532440"/>
              <a:gd name="connsiteY5" fmla="*/ 11577497 h 11577497"/>
              <a:gd name="connsiteX0" fmla="*/ 0 w 8532440"/>
              <a:gd name="connsiteY0" fmla="*/ 7365058 h 7365058"/>
              <a:gd name="connsiteX1" fmla="*/ 5038613 w 8532440"/>
              <a:gd name="connsiteY1" fmla="*/ 522761 h 7365058"/>
              <a:gd name="connsiteX2" fmla="*/ 6744583 w 8532440"/>
              <a:gd name="connsiteY2" fmla="*/ 18367 h 7365058"/>
              <a:gd name="connsiteX3" fmla="*/ 8518792 w 8532440"/>
              <a:gd name="connsiteY3" fmla="*/ 522761 h 7365058"/>
              <a:gd name="connsiteX4" fmla="*/ 8532440 w 8532440"/>
              <a:gd name="connsiteY4" fmla="*/ 7365058 h 7365058"/>
              <a:gd name="connsiteX5" fmla="*/ 0 w 8532440"/>
              <a:gd name="connsiteY5" fmla="*/ 7365058 h 7365058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6744583 w 8532440"/>
              <a:gd name="connsiteY2" fmla="*/ 131078 h 7477769"/>
              <a:gd name="connsiteX3" fmla="*/ 7372380 w 8532440"/>
              <a:gd name="connsiteY3" fmla="*/ 253333 h 7477769"/>
              <a:gd name="connsiteX4" fmla="*/ 8518792 w 8532440"/>
              <a:gd name="connsiteY4" fmla="*/ 635472 h 7477769"/>
              <a:gd name="connsiteX5" fmla="*/ 8532440 w 8532440"/>
              <a:gd name="connsiteY5" fmla="*/ 7477769 h 7477769"/>
              <a:gd name="connsiteX6" fmla="*/ 0 w 8532440"/>
              <a:gd name="connsiteY6" fmla="*/ 7477769 h 7477769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7372380 w 8532440"/>
              <a:gd name="connsiteY2" fmla="*/ 253333 h 7477769"/>
              <a:gd name="connsiteX3" fmla="*/ 8518792 w 8532440"/>
              <a:gd name="connsiteY3" fmla="*/ 635472 h 7477769"/>
              <a:gd name="connsiteX4" fmla="*/ 8532440 w 8532440"/>
              <a:gd name="connsiteY4" fmla="*/ 7477769 h 7477769"/>
              <a:gd name="connsiteX5" fmla="*/ 0 w 8532440"/>
              <a:gd name="connsiteY5" fmla="*/ 7477769 h 7477769"/>
              <a:gd name="connsiteX0" fmla="*/ 0 w 8532440"/>
              <a:gd name="connsiteY0" fmla="*/ 6842297 h 6842297"/>
              <a:gd name="connsiteX1" fmla="*/ 5038613 w 8532440"/>
              <a:gd name="connsiteY1" fmla="*/ 0 h 6842297"/>
              <a:gd name="connsiteX2" fmla="*/ 8518792 w 8532440"/>
              <a:gd name="connsiteY2" fmla="*/ 0 h 6842297"/>
              <a:gd name="connsiteX3" fmla="*/ 8532440 w 8532440"/>
              <a:gd name="connsiteY3" fmla="*/ 6842297 h 6842297"/>
              <a:gd name="connsiteX4" fmla="*/ 0 w 8532440"/>
              <a:gd name="connsiteY4" fmla="*/ 6842297 h 68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2440" h="6842297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39350" y="836712"/>
            <a:ext cx="11713301" cy="583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PE" sz="1500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sz="2500" dirty="0">
              <a:solidFill>
                <a:srgbClr val="DC0000"/>
              </a:solidFill>
              <a:latin typeface="Stag Book" pitchFamily="50" charset="0"/>
            </a:endParaRPr>
          </a:p>
          <a:p>
            <a:endParaRPr lang="es-PE" sz="1500" dirty="0">
              <a:solidFill>
                <a:srgbClr val="000000"/>
              </a:solidFill>
            </a:endParaRPr>
          </a:p>
          <a:p>
            <a:endParaRPr lang="es-PE" sz="1500" dirty="0">
              <a:solidFill>
                <a:srgbClr val="000000"/>
              </a:solidFill>
            </a:endParaRPr>
          </a:p>
          <a:p>
            <a:endParaRPr lang="es-PE" sz="1500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</p:txBody>
      </p:sp>
      <p:pic>
        <p:nvPicPr>
          <p:cNvPr id="2052" name="Picture 4" descr="C:\Users\MED\Desktop\logo MINED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74" y="260648"/>
            <a:ext cx="3092015" cy="4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8382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838200" y="3602038"/>
            <a:ext cx="9144000" cy="59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subtítulo del patrón</a:t>
            </a:r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0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34047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arátula con 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5374"/>
            <a:ext cx="12192000" cy="68633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257800" y="-5374"/>
            <a:ext cx="6934200" cy="6863374"/>
            <a:chOff x="5257800" y="-5374"/>
            <a:chExt cx="6934200" cy="6863374"/>
          </a:xfrm>
        </p:grpSpPr>
        <p:sp>
          <p:nvSpPr>
            <p:cNvPr id="4" name="Triángulo isósceles 3"/>
            <p:cNvSpPr/>
            <p:nvPr userDrawn="1"/>
          </p:nvSpPr>
          <p:spPr>
            <a:xfrm>
              <a:off x="5257800" y="3095625"/>
              <a:ext cx="6934200" cy="3762375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 flipV="1">
              <a:off x="5257800" y="-5374"/>
              <a:ext cx="6934200" cy="6063273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5" name="Triángulo isósceles 4"/>
            <p:cNvSpPr/>
            <p:nvPr userDrawn="1"/>
          </p:nvSpPr>
          <p:spPr>
            <a:xfrm rot="16200000">
              <a:off x="9666734" y="3532633"/>
              <a:ext cx="2962274" cy="2088258"/>
            </a:xfrm>
            <a:prstGeom prst="triangle">
              <a:avLst>
                <a:gd name="adj" fmla="val 61735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0" y="301472"/>
            <a:ext cx="2598439" cy="56602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-11220" y="4218321"/>
            <a:ext cx="1015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025" y="2200493"/>
            <a:ext cx="7455243" cy="18629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spc="-1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025" y="4415549"/>
            <a:ext cx="7455243" cy="854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" y="5986640"/>
            <a:ext cx="2599234" cy="565245"/>
          </a:xfrm>
          <a:prstGeom prst="rect">
            <a:avLst/>
          </a:prstGeom>
        </p:spPr>
      </p:pic>
      <p:sp>
        <p:nvSpPr>
          <p:cNvPr id="19" name="Triángulo isósceles 18"/>
          <p:cNvSpPr/>
          <p:nvPr/>
        </p:nvSpPr>
        <p:spPr>
          <a:xfrm rot="5400000" flipH="1">
            <a:off x="-71463" y="4101552"/>
            <a:ext cx="484413" cy="341487"/>
          </a:xfrm>
          <a:prstGeom prst="triangle">
            <a:avLst>
              <a:gd name="adj" fmla="val 61735"/>
            </a:avLst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9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1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035ADA-6BE7-405F-9E6D-0DF6AD7A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7A28175-ED4F-4734-BD99-923AA3672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852DA15-9356-4B7D-AC38-431D32B8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3A067A-BEE6-477E-8D6E-45CE0794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FE1DCE-B43D-4FA5-83CE-2663589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45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arátula con 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5374"/>
            <a:ext cx="12192000" cy="68633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257800" y="-5374"/>
            <a:ext cx="6934200" cy="6863374"/>
            <a:chOff x="5257800" y="-5374"/>
            <a:chExt cx="6934200" cy="6863374"/>
          </a:xfrm>
        </p:grpSpPr>
        <p:sp>
          <p:nvSpPr>
            <p:cNvPr id="4" name="Triángulo isósceles 3"/>
            <p:cNvSpPr/>
            <p:nvPr userDrawn="1"/>
          </p:nvSpPr>
          <p:spPr>
            <a:xfrm>
              <a:off x="5257800" y="3095625"/>
              <a:ext cx="6934200" cy="3762375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 flipV="1">
              <a:off x="5257800" y="-5374"/>
              <a:ext cx="6934200" cy="6063273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5" name="Triángulo isósceles 4"/>
            <p:cNvSpPr/>
            <p:nvPr userDrawn="1"/>
          </p:nvSpPr>
          <p:spPr>
            <a:xfrm rot="16200000">
              <a:off x="9666734" y="3532633"/>
              <a:ext cx="2962274" cy="2088258"/>
            </a:xfrm>
            <a:prstGeom prst="triangle">
              <a:avLst>
                <a:gd name="adj" fmla="val 61735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0" y="301472"/>
            <a:ext cx="2598439" cy="56602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-11220" y="4218321"/>
            <a:ext cx="1015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025" y="2200493"/>
            <a:ext cx="7455243" cy="18629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spc="-1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025" y="4415549"/>
            <a:ext cx="7455243" cy="854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" y="5986640"/>
            <a:ext cx="2599234" cy="565245"/>
          </a:xfrm>
          <a:prstGeom prst="rect">
            <a:avLst/>
          </a:prstGeom>
        </p:spPr>
      </p:pic>
      <p:sp>
        <p:nvSpPr>
          <p:cNvPr id="19" name="Triángulo isósceles 18"/>
          <p:cNvSpPr/>
          <p:nvPr/>
        </p:nvSpPr>
        <p:spPr>
          <a:xfrm rot="5400000" flipH="1">
            <a:off x="-71463" y="4101552"/>
            <a:ext cx="484413" cy="341487"/>
          </a:xfrm>
          <a:prstGeom prst="triangle">
            <a:avLst>
              <a:gd name="adj" fmla="val 61735"/>
            </a:avLst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4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2015E6-C670-4511-8476-C418BC6D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E0FC79-C2A8-41ED-9549-434A1CDDC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ABCC8D6-E94F-4DE2-96F6-57DC8E22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5EA039-7FB7-4BE5-942D-AD76D9C4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5C921D-6A22-4244-A2B8-3921E396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C701796-565D-4F81-983A-7182F2EC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44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9700A-D489-4BFE-B9C6-C1E591F7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B336738-7C61-442C-A753-BAE48792C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CE8E460-CF5E-4B3D-8D6F-0C999AB45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581BFB3-9FED-4DF8-9680-62358B5E1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7FA6817-CBEB-42F5-857F-859F79439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31C317D-7EC1-44E7-BB71-BD2C8F5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1969182-A5D4-415D-AC38-4E498515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9611C6D-BEEA-46F0-98E9-42405A2A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27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B1F46A-4636-43B9-AEA5-66A79A2D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000E387-F67B-4D9D-91B7-3E4867FF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611442A-D77C-4C0D-B722-0EF6EEC6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CA29D8D-3130-43FB-AF8F-8534CC84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806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E738B7-B16D-4C59-A838-B89C2D4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027F6D9-5628-428F-827B-88E48B03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7D26ECB-3EC9-4CB7-BC20-2D782F37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31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12CF6F-C9F9-45C5-AF96-C02F03F5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B67CA4-6C0F-43A0-A715-5F16CE61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8EEE47-CD6D-4485-8974-C059BBDA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D906ABE-928D-4D0A-93D5-5AAB8249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8E2737-99C0-4E69-933B-90525FB2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376176C-7C1D-455A-BE09-DA7FFC0C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893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07761D-3DBB-4AC1-AD23-95A0605A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998E7A1-6EBC-47E4-A10A-59E061631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F7E51BD-5115-4AFF-B930-2A79C8225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275EE6F-ABCA-4AA0-9021-103362B3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2F4FF1-86E1-4AD8-B5A3-44BD8B63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6ACD3F-21CE-4B48-A93F-83A668B2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097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7518F66-B82F-494A-A14C-3C158D6A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AB2EAFB-D5DC-4CA6-A01A-DF874F2B0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AB4549-68C8-4216-99C7-AF03397A5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3E20-4FD4-4A6C-BC71-D3A897E8F7BA}" type="datetimeFigureOut">
              <a:rPr lang="es-PE" smtClean="0"/>
              <a:t>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15B73E-998B-4AB8-A0EA-E969CF64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639BCD-25AE-4E03-B924-67921F64F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7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4" name="Triángulo isósceles 13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5" name="Triángulo isósceles 14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6" name="Triángulo isósceles 15"/>
          <p:cNvSpPr/>
          <p:nvPr/>
        </p:nvSpPr>
        <p:spPr>
          <a:xfrm rot="16200000">
            <a:off x="9854851" y="2531228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89" y="143228"/>
            <a:ext cx="2694811" cy="587019"/>
          </a:xfrm>
          <a:prstGeom prst="rect">
            <a:avLst/>
          </a:prstGeom>
        </p:spPr>
      </p:pic>
      <p:sp>
        <p:nvSpPr>
          <p:cNvPr id="17" name="Forma libre 16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4324" y="187894"/>
            <a:ext cx="8927494" cy="72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52400" y="951705"/>
            <a:ext cx="1191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4324" y="1122703"/>
            <a:ext cx="11591925" cy="534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36450" y="6514755"/>
            <a:ext cx="2743200" cy="192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514755"/>
            <a:ext cx="4114800" cy="192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Lágrima 17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820525" y="6595944"/>
            <a:ext cx="396000" cy="1922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4545808" y="5103953"/>
            <a:ext cx="1988267" cy="6060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2" y="5084390"/>
            <a:ext cx="2961922" cy="6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54" y="146495"/>
            <a:ext cx="1612793" cy="29862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983133" y="114344"/>
            <a:ext cx="1302221" cy="3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ra-web.minedu.gob.pe/" TargetMode="External"/><Relationship Id="rId2" Type="http://schemas.openxmlformats.org/officeDocument/2006/relationships/hyperlink" Target="http://181.176.211.192:89/SIRAWEB#/login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rtantalean@minedu.gob.pe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053353" y="1511928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sz="3600" b="1" dirty="0"/>
              <a:t>Videoconferencia: </a:t>
            </a:r>
            <a:r>
              <a:rPr lang="es-ES" sz="3200" b="1" dirty="0" smtClean="0"/>
              <a:t>“</a:t>
            </a:r>
            <a:r>
              <a:rPr lang="es-PE" sz="3600" b="1" dirty="0"/>
              <a:t>Implementación de la evaluación extraordinaria de Racionalizacion de plazas 2021 a través del SIRAWEB”</a:t>
            </a:r>
            <a:endParaRPr lang="es-ES" sz="36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053353" y="4068203"/>
            <a:ext cx="9144000" cy="59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Unidad de Planificación y Presupuesto - UPP</a:t>
            </a:r>
          </a:p>
        </p:txBody>
      </p:sp>
    </p:spTree>
    <p:extLst>
      <p:ext uri="{BB962C8B-B14F-4D97-AF65-F5344CB8AC3E}">
        <p14:creationId xmlns:p14="http://schemas.microsoft.com/office/powerpoint/2010/main" val="21841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41623" y="904479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es-PE" sz="2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387323" y="904479"/>
            <a:ext cx="7312489" cy="5299097"/>
            <a:chOff x="2817628" y="892073"/>
            <a:chExt cx="7527851" cy="5498095"/>
          </a:xfrm>
        </p:grpSpPr>
        <p:pic>
          <p:nvPicPr>
            <p:cNvPr id="14" name="Imagen 13"/>
            <p:cNvPicPr/>
            <p:nvPr/>
          </p:nvPicPr>
          <p:blipFill rotWithShape="1">
            <a:blip r:embed="rId2"/>
            <a:srcRect l="253" t="-1" b="740"/>
            <a:stretch/>
          </p:blipFill>
          <p:spPr>
            <a:xfrm>
              <a:off x="3274828" y="1302314"/>
              <a:ext cx="7070651" cy="5087854"/>
            </a:xfrm>
            <a:prstGeom prst="rect">
              <a:avLst/>
            </a:prstGeom>
          </p:spPr>
        </p:pic>
        <p:pic>
          <p:nvPicPr>
            <p:cNvPr id="15" name="Imagen 14"/>
            <p:cNvPicPr/>
            <p:nvPr/>
          </p:nvPicPr>
          <p:blipFill rotWithShape="1">
            <a:blip r:embed="rId3"/>
            <a:srcRect t="613"/>
            <a:stretch/>
          </p:blipFill>
          <p:spPr>
            <a:xfrm>
              <a:off x="2817628" y="1333500"/>
              <a:ext cx="552892" cy="5056668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/>
            <a:srcRect l="349"/>
            <a:stretch/>
          </p:blipFill>
          <p:spPr>
            <a:xfrm>
              <a:off x="3299460" y="892073"/>
              <a:ext cx="7046018" cy="495300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257582" y="163733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Flujo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Actividades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Precisiones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3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Precisiones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0015" y="849511"/>
            <a:ext cx="110172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" sz="2200" dirty="0"/>
              <a:t>Todas las precisiones sobre las actividades del momento de evaluación extraordinaria se remitirán a manera de anexo mediante </a:t>
            </a:r>
            <a:r>
              <a:rPr lang="es-ES" sz="2200" b="1" dirty="0"/>
              <a:t>Oficio Múltiple</a:t>
            </a:r>
            <a:r>
              <a:rPr lang="es-ES" sz="2200" b="1" dirty="0" smtClean="0"/>
              <a:t>.</a:t>
            </a:r>
          </a:p>
          <a:p>
            <a:pPr algn="just">
              <a:spcAft>
                <a:spcPts val="1000"/>
              </a:spcAft>
            </a:pPr>
            <a:endParaRPr lang="es-ES" sz="2200" b="1" dirty="0"/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Disponer 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el responsable de NEXUS de la UGEL/DRE y personal a su cargo cumpla con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revisar y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actualizar la información registrada en el Sistema NEXUS y ESCALE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(total de II.EE) 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respecto al movimiento de plazas y/o de personal, realizado durante el año 2021, considerando los cortes de </a:t>
            </a:r>
            <a:r>
              <a:rPr lang="es-P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información.</a:t>
            </a:r>
          </a:p>
          <a:p>
            <a:pPr algn="just">
              <a:spcAft>
                <a:spcPts val="1000"/>
              </a:spcAft>
            </a:pPr>
            <a:endParaRPr lang="es-PE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Disponer que el personal a su cargo, cumpla con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comunicar a las IIEE de su jurisdicción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registro completo de matrícula 2021 en el SIAGIE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por lo cual el mismo deberá estar actualizado considerando los cortes de </a:t>
            </a:r>
            <a:r>
              <a:rPr lang="es-P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</a:p>
          <a:p>
            <a:pPr algn="just">
              <a:spcAft>
                <a:spcPts val="1000"/>
              </a:spcAft>
            </a:pPr>
            <a:endParaRPr lang="es-PE" sz="2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debe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corroborar el acceso al SIRA WEB 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través de su usuario y contraseña. Si con contara con usuario a la fecha, se podrá gestionar a través del especialista asignado a su región.  </a:t>
            </a:r>
            <a:endParaRPr lang="es-E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Precisiones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0015" y="849510"/>
            <a:ext cx="11017296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es-PE" sz="1100" b="1" dirty="0" smtClean="0">
              <a:latin typeface="+mj-lt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Cada UGEL o DRE de corresponder, debe revisar todos  los SSEE que hayan sido pre evaluados, en tanto si no se revisan, dichos SSEE registros se mostrarán como </a:t>
            </a:r>
            <a:r>
              <a:rPr lang="es-PE" sz="2200" b="1" dirty="0" smtClean="0">
                <a:latin typeface="+mj-lt"/>
              </a:rPr>
              <a:t>APROBADOS</a:t>
            </a:r>
            <a:r>
              <a:rPr lang="es-PE" sz="2200" dirty="0" smtClean="0">
                <a:latin typeface="+mj-lt"/>
              </a:rPr>
              <a:t>  de oficio, durante las reuniones virtuales.</a:t>
            </a:r>
          </a:p>
          <a:p>
            <a:pPr algn="just">
              <a:spcAft>
                <a:spcPts val="1000"/>
              </a:spcAft>
            </a:pPr>
            <a:endParaRPr lang="es-PE" sz="2000" dirty="0" smtClean="0">
              <a:latin typeface="+mj-lt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Eventualmente se remitirán reportes de avance, previo a las reuniones virtuales con especialistas MINEDU.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s-PE" sz="2000" dirty="0" smtClean="0">
              <a:latin typeface="+mj-lt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Es importante asistir a las reuniones virtuales coordinadas con los especialistas de cada región, en tanto </a:t>
            </a:r>
            <a:r>
              <a:rPr lang="es-PE" sz="2200" b="1" dirty="0">
                <a:latin typeface="+mj-lt"/>
              </a:rPr>
              <a:t>la no participación en la revisión de los resultados de la pre evaluación y/o inasistencia a la convocatoria reportará a la UGEL como </a:t>
            </a:r>
            <a:r>
              <a:rPr lang="es-PE" sz="2200" b="1" dirty="0" smtClean="0">
                <a:latin typeface="+mj-lt"/>
              </a:rPr>
              <a:t>OMISA </a:t>
            </a:r>
            <a:r>
              <a:rPr lang="es-PE" sz="2200" dirty="0" smtClean="0">
                <a:latin typeface="+mj-lt"/>
              </a:rPr>
              <a:t>de </a:t>
            </a:r>
            <a:r>
              <a:rPr lang="es-PE" sz="2200" dirty="0">
                <a:latin typeface="+mj-lt"/>
              </a:rPr>
              <a:t>la Evaluación Extraordinaria 2020.</a:t>
            </a:r>
            <a:endParaRPr lang="es-E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3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8121" y="986967"/>
            <a:ext cx="109010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+mj-lt"/>
              </a:rPr>
              <a:t>El horario de reunión y enlace de conexión se coordinará con los Especialistas de racionalización MINEDU, vía correo electrónico.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+mj-lt"/>
              </a:rPr>
              <a:t>Se recomienda </a:t>
            </a:r>
            <a:r>
              <a:rPr lang="es-ES" sz="2200" b="1" dirty="0">
                <a:latin typeface="+mj-lt"/>
              </a:rPr>
              <a:t>verificar la conexión a internet </a:t>
            </a:r>
            <a:r>
              <a:rPr lang="es-ES" sz="2200" dirty="0">
                <a:latin typeface="+mj-lt"/>
              </a:rPr>
              <a:t>previo a las reuniones virtuales para el cumplimiento del cronograma de reuniones de forma efectiva.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+mj-lt"/>
              </a:rPr>
              <a:t>Durante las reuniones virtuales de trabajo podrán conectarse y participar activamente </a:t>
            </a:r>
            <a:r>
              <a:rPr lang="es-PE" sz="2200" dirty="0">
                <a:latin typeface="+mj-lt"/>
              </a:rPr>
              <a:t>el especialista de racionalización, responsable de NEXUS o Jefe de Área de Gestión </a:t>
            </a:r>
            <a:r>
              <a:rPr lang="es-PE" sz="2200" dirty="0" smtClean="0">
                <a:latin typeface="+mj-lt"/>
              </a:rPr>
              <a:t>Institucional, </a:t>
            </a:r>
            <a:r>
              <a:rPr lang="es-PE" sz="2200" dirty="0">
                <a:latin typeface="+mj-lt"/>
              </a:rPr>
              <a:t>o quienes hagan sus </a:t>
            </a:r>
            <a:r>
              <a:rPr lang="es-PE" sz="2200" dirty="0" smtClean="0">
                <a:latin typeface="+mj-lt"/>
              </a:rPr>
              <a:t>veces en la CORA UGEL/DRE, los </a:t>
            </a:r>
            <a:r>
              <a:rPr lang="es-PE" sz="2200" dirty="0">
                <a:latin typeface="+mj-lt"/>
              </a:rPr>
              <a:t>mismos que deberán acreditarse previamente con cada especialista.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PE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Durante las reuniones sólo se </a:t>
            </a:r>
            <a:r>
              <a:rPr lang="es-PE" sz="2200" dirty="0">
                <a:latin typeface="+mj-lt"/>
              </a:rPr>
              <a:t>revisaran la totalidad de servicios educativos que no fueron pre evaluados y los servicios observados, considerando la documentación adjuntada en el SIRA WEB durante la revisión hecha por las DRE y UGEL.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Precisiones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5B9BD5">
                    <a:lumMod val="50000"/>
                  </a:srgbClr>
                </a:solidFill>
                <a:latin typeface="Stag Book" panose="02000503060000020004" pitchFamily="50" charset="0"/>
              </a:rPr>
              <a:t>Link de Ingreso –  Evaluación 2020</a:t>
            </a:r>
            <a:endParaRPr lang="es-ES" sz="2800" b="1" dirty="0">
              <a:solidFill>
                <a:srgbClr val="5B9BD5">
                  <a:lumMod val="50000"/>
                </a:srgbClr>
              </a:solidFill>
              <a:latin typeface="Stag Book" panose="02000503060000020004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65564" y="2279578"/>
            <a:ext cx="7994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s-ES" sz="3200" dirty="0" smtClean="0">
                <a:solidFill>
                  <a:prstClr val="black"/>
                </a:solidFill>
                <a:hlinkClick r:id="rId2"/>
              </a:rPr>
              <a:t>181.176.211.192:89/SIRAWEB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87263" y="4433838"/>
            <a:ext cx="57032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s-ES" sz="3200" dirty="0" smtClean="0">
                <a:solidFill>
                  <a:prstClr val="black"/>
                </a:solidFill>
                <a:hlinkClick r:id="rId3"/>
              </a:rPr>
              <a:t>sira-web.minedu.gob.pe</a:t>
            </a:r>
            <a:endParaRPr lang="es-ES" sz="3200" dirty="0" smtClean="0">
              <a:solidFill>
                <a:prstClr val="black"/>
              </a:solidFill>
            </a:endParaRPr>
          </a:p>
          <a:p>
            <a:r>
              <a:rPr lang="es-ES" sz="3200" dirty="0" smtClean="0">
                <a:solidFill>
                  <a:prstClr val="black"/>
                </a:solidFill>
              </a:rPr>
              <a:t>(en mantenimiento)</a:t>
            </a:r>
            <a:endParaRPr lang="es-ES" sz="3200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1" y="4139178"/>
            <a:ext cx="1839077" cy="18390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08" y="1044982"/>
            <a:ext cx="2331083" cy="20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Uso del SIRA WEB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1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Cronograma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0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26FEA31-0347-4AEE-B3C1-FD16D494E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646315"/>
              </p:ext>
            </p:extLst>
          </p:nvPr>
        </p:nvGraphicFramePr>
        <p:xfrm>
          <a:off x="757310" y="795932"/>
          <a:ext cx="10677379" cy="526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566786" y="970991"/>
            <a:ext cx="11324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Cronograma 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Actividades</a:t>
            </a: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1er corte de información</a:t>
            </a:r>
            <a:endParaRPr lang="es-ES" sz="28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4576" y="4291613"/>
            <a:ext cx="2159373" cy="14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26FEA31-0347-4AEE-B3C1-FD16D494E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096707"/>
              </p:ext>
            </p:extLst>
          </p:nvPr>
        </p:nvGraphicFramePr>
        <p:xfrm>
          <a:off x="757310" y="795932"/>
          <a:ext cx="10677379" cy="526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566786" y="970991"/>
            <a:ext cx="11324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Cronograma 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Actividades</a:t>
            </a: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2do corte de información</a:t>
            </a:r>
            <a:endParaRPr lang="es-ES" sz="28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4576" y="4291613"/>
            <a:ext cx="2159373" cy="14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8916762" cy="735804"/>
          </a:xfrm>
        </p:spPr>
        <p:txBody>
          <a:bodyPr/>
          <a:lstStyle/>
          <a:p>
            <a:r>
              <a:rPr lang="es-PE" dirty="0">
                <a:solidFill>
                  <a:schemeClr val="accent6">
                    <a:lumMod val="50000"/>
                  </a:schemeClr>
                </a:solidFill>
                <a:latin typeface="Stag Book" panose="02000503060000020004" pitchFamily="50" charset="0"/>
                <a:ea typeface="+mn-ea"/>
                <a:cs typeface="+mn-cs"/>
              </a:rPr>
              <a:t>Índice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2</a:t>
            </a:fld>
            <a:endParaRPr lang="es-PE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0825" y="996452"/>
            <a:ext cx="10531671" cy="5232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C00000"/>
                </a:solidFill>
                <a:latin typeface="Stag Book" panose="02000503060000020004"/>
              </a:rPr>
              <a:t>Implementación momento de evaluación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  Fechas de corte de información</a:t>
            </a:r>
            <a:endParaRPr lang="es-ES" dirty="0" smtClean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Procesamiento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de información - Pre-evaluación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Revisión resultados de la pre – evaluación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s-ES" dirty="0" smtClean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Reuniones </a:t>
            </a: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de trabajo 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Flujo de actividades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Precisiones</a:t>
            </a:r>
          </a:p>
          <a:p>
            <a:pPr marL="457200" indent="-457200">
              <a:buFontTx/>
              <a:buAutoNum type="arabicPeriod"/>
            </a:pPr>
            <a:endParaRPr lang="es-ES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C00000"/>
                </a:solidFill>
                <a:latin typeface="Stag Book" panose="02000503060000020004"/>
              </a:rPr>
              <a:t>Uso del SIRA WEB</a:t>
            </a:r>
            <a:endParaRPr lang="es-ES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Formulario Evaluación UGEL: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Partes del formulario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Registro de aprobación y observación por parte de las UGEL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Formulario para movimiento de plazas vacantes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Registro de propuesta de movimiento de plazas vacantes.</a:t>
            </a:r>
          </a:p>
          <a:p>
            <a:endParaRPr lang="es-ES" sz="2000" dirty="0" smtClean="0">
              <a:solidFill>
                <a:srgbClr val="C00000"/>
              </a:solidFill>
              <a:latin typeface="Stag Book" panose="0200050306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C00000"/>
                </a:solidFill>
                <a:latin typeface="Stag Book" panose="02000503060000020004"/>
              </a:rPr>
              <a:t>Precisiones Finales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Cronograma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Especialistas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equipo de plazas responsables de regiones</a:t>
            </a:r>
            <a:endParaRPr lang="es-E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Especialistas Equipo Plazas 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97692" y="162499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Especialistas racionalización responsables de regiones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97692" y="855215"/>
            <a:ext cx="10847142" cy="5346591"/>
            <a:chOff x="759030" y="909003"/>
            <a:chExt cx="10847142" cy="534659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030" y="909003"/>
              <a:ext cx="10847142" cy="5346591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3747745" y="1467294"/>
              <a:ext cx="2855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MILKO VELASQUEZ ARENAS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676958" y="1467294"/>
              <a:ext cx="2855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LUIS DIAZ MALDONADO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043628" y="3861444"/>
              <a:ext cx="2855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LORENZO ROMERO AGORTO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293395" y="3861444"/>
              <a:ext cx="32383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JUAN CARLOS GONZALES CRUZ</a:t>
              </a:r>
              <a:endParaRPr lang="es-E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5034" y="916848"/>
            <a:ext cx="10795474" cy="5599232"/>
            <a:chOff x="715034" y="916848"/>
            <a:chExt cx="10795474" cy="5599232"/>
          </a:xfrm>
        </p:grpSpPr>
        <p:sp>
          <p:nvSpPr>
            <p:cNvPr id="5" name="Rectángulo 4"/>
            <p:cNvSpPr/>
            <p:nvPr/>
          </p:nvSpPr>
          <p:spPr>
            <a:xfrm>
              <a:off x="8390446" y="5346529"/>
              <a:ext cx="299874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</a:rPr>
                <a:t>Rita Tantaleán Terrones </a:t>
              </a:r>
            </a:p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</a:rPr>
                <a:t>Equipo de Plazas y Remuneraciones </a:t>
              </a:r>
              <a:endParaRPr lang="es-PE" altLang="zh-TW" sz="1400" dirty="0">
                <a:cs typeface="Helvetica" panose="020B0604020202020204" pitchFamily="34" charset="0"/>
              </a:endParaRPr>
            </a:p>
            <a:p>
              <a:pPr algn="just"/>
              <a:r>
                <a:rPr lang="es-PE" altLang="zh-TW" sz="1400" b="1" dirty="0" smtClean="0">
                  <a:cs typeface="Helvetica" panose="020B0604020202020204" pitchFamily="34" charset="0"/>
                </a:rPr>
                <a:t>Unidad de Planificación y Presupuesto</a:t>
              </a:r>
            </a:p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  <a:hlinkClick r:id="rId2"/>
                </a:rPr>
                <a:t>rtantalean@minedu.gob.pe</a:t>
              </a:r>
              <a:endParaRPr lang="es-PE" altLang="zh-TW" sz="1400" dirty="0" smtClean="0">
                <a:cs typeface="Helvetica" panose="020B0604020202020204" pitchFamily="34" charset="0"/>
              </a:endParaRPr>
            </a:p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</a:rPr>
                <a:t>9953003848</a:t>
              </a:r>
              <a:endParaRPr lang="es-PE" altLang="zh-TW" sz="1400" dirty="0">
                <a:cs typeface="Helvetica" panose="020B0604020202020204" pitchFamily="34" charset="0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34" y="2616448"/>
              <a:ext cx="1667458" cy="1667458"/>
            </a:xfrm>
            <a:prstGeom prst="rect">
              <a:avLst/>
            </a:prstGeom>
          </p:spPr>
        </p:pic>
        <p:grpSp>
          <p:nvGrpSpPr>
            <p:cNvPr id="7" name="Group 9711"/>
            <p:cNvGrpSpPr>
              <a:grpSpLocks/>
            </p:cNvGrpSpPr>
            <p:nvPr/>
          </p:nvGrpSpPr>
          <p:grpSpPr bwMode="auto">
            <a:xfrm>
              <a:off x="2909762" y="4826877"/>
              <a:ext cx="899207" cy="949629"/>
              <a:chOff x="7610344" y="4066580"/>
              <a:chExt cx="656163" cy="655440"/>
            </a:xfrm>
          </p:grpSpPr>
          <p:sp>
            <p:nvSpPr>
              <p:cNvPr id="78" name="Freeform 1317"/>
              <p:cNvSpPr>
                <a:spLocks noChangeArrowheads="1"/>
              </p:cNvSpPr>
              <p:nvPr/>
            </p:nvSpPr>
            <p:spPr bwMode="auto">
              <a:xfrm>
                <a:off x="7610344" y="4066580"/>
                <a:ext cx="656163" cy="655440"/>
              </a:xfrm>
              <a:custGeom>
                <a:avLst/>
                <a:gdLst>
                  <a:gd name="T0" fmla="*/ 88663502 w 4855"/>
                  <a:gd name="T1" fmla="*/ 44142993 h 4856"/>
                  <a:gd name="T2" fmla="*/ 88663502 w 4855"/>
                  <a:gd name="T3" fmla="*/ 44142993 h 4856"/>
                  <a:gd name="T4" fmla="*/ 44258634 w 4855"/>
                  <a:gd name="T5" fmla="*/ 0 h 4856"/>
                  <a:gd name="T6" fmla="*/ 0 w 4855"/>
                  <a:gd name="T7" fmla="*/ 44142993 h 4856"/>
                  <a:gd name="T8" fmla="*/ 44258634 w 4855"/>
                  <a:gd name="T9" fmla="*/ 88449981 h 4856"/>
                  <a:gd name="T10" fmla="*/ 88663502 w 4855"/>
                  <a:gd name="T11" fmla="*/ 44142993 h 48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6">
                    <a:moveTo>
                      <a:pt x="4854" y="2423"/>
                    </a:moveTo>
                    <a:lnTo>
                      <a:pt x="4854" y="2423"/>
                    </a:lnTo>
                    <a:cubicBezTo>
                      <a:pt x="4854" y="1083"/>
                      <a:pt x="3763" y="0"/>
                      <a:pt x="2423" y="0"/>
                    </a:cubicBezTo>
                    <a:cubicBezTo>
                      <a:pt x="1082" y="0"/>
                      <a:pt x="0" y="1083"/>
                      <a:pt x="0" y="2423"/>
                    </a:cubicBezTo>
                    <a:cubicBezTo>
                      <a:pt x="0" y="3764"/>
                      <a:pt x="1082" y="4855"/>
                      <a:pt x="2423" y="4855"/>
                    </a:cubicBezTo>
                    <a:cubicBezTo>
                      <a:pt x="3763" y="4855"/>
                      <a:pt x="4854" y="3764"/>
                      <a:pt x="4854" y="2423"/>
                    </a:cubicBezTo>
                  </a:path>
                </a:pathLst>
              </a:custGeom>
              <a:solidFill>
                <a:srgbClr val="83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9" name="Freeform 1318"/>
              <p:cNvSpPr>
                <a:spLocks noChangeArrowheads="1"/>
              </p:cNvSpPr>
              <p:nvPr/>
            </p:nvSpPr>
            <p:spPr bwMode="auto">
              <a:xfrm>
                <a:off x="7937631" y="4066580"/>
                <a:ext cx="328876" cy="655440"/>
              </a:xfrm>
              <a:custGeom>
                <a:avLst/>
                <a:gdLst>
                  <a:gd name="T0" fmla="*/ 44455191 w 2432"/>
                  <a:gd name="T1" fmla="*/ 44142993 h 4856"/>
                  <a:gd name="T2" fmla="*/ 44455191 w 2432"/>
                  <a:gd name="T3" fmla="*/ 44142993 h 4856"/>
                  <a:gd name="T4" fmla="*/ 0 w 2432"/>
                  <a:gd name="T5" fmla="*/ 0 h 4856"/>
                  <a:gd name="T6" fmla="*/ 0 w 2432"/>
                  <a:gd name="T7" fmla="*/ 88449981 h 4856"/>
                  <a:gd name="T8" fmla="*/ 44455191 w 2432"/>
                  <a:gd name="T9" fmla="*/ 44142993 h 4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2" h="4856">
                    <a:moveTo>
                      <a:pt x="2431" y="2423"/>
                    </a:moveTo>
                    <a:lnTo>
                      <a:pt x="2431" y="2423"/>
                    </a:lnTo>
                    <a:cubicBezTo>
                      <a:pt x="2431" y="1083"/>
                      <a:pt x="1340" y="0"/>
                      <a:pt x="0" y="0"/>
                    </a:cubicBezTo>
                    <a:cubicBezTo>
                      <a:pt x="0" y="4855"/>
                      <a:pt x="0" y="4855"/>
                      <a:pt x="0" y="4855"/>
                    </a:cubicBezTo>
                    <a:cubicBezTo>
                      <a:pt x="1340" y="4855"/>
                      <a:pt x="2431" y="3764"/>
                      <a:pt x="2431" y="2423"/>
                    </a:cubicBezTo>
                  </a:path>
                </a:pathLst>
              </a:custGeom>
              <a:solidFill>
                <a:srgbClr val="7C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0" name="Freeform 1319"/>
              <p:cNvSpPr>
                <a:spLocks noChangeArrowheads="1"/>
              </p:cNvSpPr>
              <p:nvPr/>
            </p:nvSpPr>
            <p:spPr bwMode="auto">
              <a:xfrm>
                <a:off x="7610344" y="4066580"/>
                <a:ext cx="656163" cy="655440"/>
              </a:xfrm>
              <a:custGeom>
                <a:avLst/>
                <a:gdLst>
                  <a:gd name="T0" fmla="*/ 88663502 w 4855"/>
                  <a:gd name="T1" fmla="*/ 44142993 h 4856"/>
                  <a:gd name="T2" fmla="*/ 88663502 w 4855"/>
                  <a:gd name="T3" fmla="*/ 44142993 h 4856"/>
                  <a:gd name="T4" fmla="*/ 44258634 w 4855"/>
                  <a:gd name="T5" fmla="*/ 0 h 4856"/>
                  <a:gd name="T6" fmla="*/ 0 w 4855"/>
                  <a:gd name="T7" fmla="*/ 44142993 h 4856"/>
                  <a:gd name="T8" fmla="*/ 44258634 w 4855"/>
                  <a:gd name="T9" fmla="*/ 88449981 h 4856"/>
                  <a:gd name="T10" fmla="*/ 88663502 w 4855"/>
                  <a:gd name="T11" fmla="*/ 44142993 h 48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6">
                    <a:moveTo>
                      <a:pt x="4854" y="2423"/>
                    </a:moveTo>
                    <a:lnTo>
                      <a:pt x="4854" y="2423"/>
                    </a:lnTo>
                    <a:cubicBezTo>
                      <a:pt x="4854" y="1083"/>
                      <a:pt x="3763" y="0"/>
                      <a:pt x="2423" y="0"/>
                    </a:cubicBezTo>
                    <a:cubicBezTo>
                      <a:pt x="1082" y="0"/>
                      <a:pt x="0" y="1083"/>
                      <a:pt x="0" y="2423"/>
                    </a:cubicBezTo>
                    <a:cubicBezTo>
                      <a:pt x="0" y="3764"/>
                      <a:pt x="1082" y="4855"/>
                      <a:pt x="2423" y="4855"/>
                    </a:cubicBezTo>
                    <a:cubicBezTo>
                      <a:pt x="3763" y="4855"/>
                      <a:pt x="4854" y="3764"/>
                      <a:pt x="4854" y="2423"/>
                    </a:cubicBezTo>
                  </a:path>
                </a:pathLst>
              </a:custGeom>
              <a:solidFill>
                <a:srgbClr val="2AA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1" name="Freeform 1320"/>
              <p:cNvSpPr>
                <a:spLocks noChangeArrowheads="1"/>
              </p:cNvSpPr>
              <p:nvPr/>
            </p:nvSpPr>
            <p:spPr bwMode="auto">
              <a:xfrm>
                <a:off x="7889968" y="4476031"/>
                <a:ext cx="95326" cy="219009"/>
              </a:xfrm>
              <a:custGeom>
                <a:avLst/>
                <a:gdLst>
                  <a:gd name="T0" fmla="*/ 12762690 w 711"/>
                  <a:gd name="T1" fmla="*/ 14256392 h 1621"/>
                  <a:gd name="T2" fmla="*/ 6579103 w 711"/>
                  <a:gd name="T3" fmla="*/ 29571484 h 1621"/>
                  <a:gd name="T4" fmla="*/ 0 w 711"/>
                  <a:gd name="T5" fmla="*/ 14256392 h 1621"/>
                  <a:gd name="T6" fmla="*/ 0 w 711"/>
                  <a:gd name="T7" fmla="*/ 0 h 1621"/>
                  <a:gd name="T8" fmla="*/ 12762690 w 711"/>
                  <a:gd name="T9" fmla="*/ 0 h 1621"/>
                  <a:gd name="T10" fmla="*/ 12762690 w 711"/>
                  <a:gd name="T11" fmla="*/ 14256392 h 16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1" h="1621">
                    <a:moveTo>
                      <a:pt x="710" y="781"/>
                    </a:moveTo>
                    <a:lnTo>
                      <a:pt x="366" y="1620"/>
                    </a:lnTo>
                    <a:lnTo>
                      <a:pt x="0" y="781"/>
                    </a:lnTo>
                    <a:lnTo>
                      <a:pt x="0" y="0"/>
                    </a:lnTo>
                    <a:lnTo>
                      <a:pt x="710" y="0"/>
                    </a:lnTo>
                    <a:lnTo>
                      <a:pt x="710" y="781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2" name="Freeform 1321"/>
              <p:cNvSpPr>
                <a:spLocks noChangeArrowheads="1"/>
              </p:cNvSpPr>
              <p:nvPr/>
            </p:nvSpPr>
            <p:spPr bwMode="auto">
              <a:xfrm>
                <a:off x="7732680" y="4539512"/>
                <a:ext cx="204951" cy="182508"/>
              </a:xfrm>
              <a:custGeom>
                <a:avLst/>
                <a:gdLst>
                  <a:gd name="T0" fmla="*/ 21197481 w 1522"/>
                  <a:gd name="T1" fmla="*/ 0 h 1350"/>
                  <a:gd name="T2" fmla="*/ 21197481 w 1522"/>
                  <a:gd name="T3" fmla="*/ 0 h 1350"/>
                  <a:gd name="T4" fmla="*/ 5603161 w 1522"/>
                  <a:gd name="T5" fmla="*/ 3655297 h 1350"/>
                  <a:gd name="T6" fmla="*/ 0 w 1522"/>
                  <a:gd name="T7" fmla="*/ 24655209 h 1350"/>
                  <a:gd name="T8" fmla="*/ 27580318 w 1522"/>
                  <a:gd name="T9" fmla="*/ 24655209 h 1350"/>
                  <a:gd name="T10" fmla="*/ 27580318 w 1522"/>
                  <a:gd name="T11" fmla="*/ 16266194 h 1350"/>
                  <a:gd name="T12" fmla="*/ 21197481 w 1522"/>
                  <a:gd name="T13" fmla="*/ 0 h 13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2" h="1350">
                    <a:moveTo>
                      <a:pt x="1169" y="0"/>
                    </a:moveTo>
                    <a:lnTo>
                      <a:pt x="1169" y="0"/>
                    </a:lnTo>
                    <a:cubicBezTo>
                      <a:pt x="1169" y="0"/>
                      <a:pt x="409" y="94"/>
                      <a:pt x="309" y="200"/>
                    </a:cubicBezTo>
                    <a:cubicBezTo>
                      <a:pt x="223" y="293"/>
                      <a:pt x="37" y="1154"/>
                      <a:pt x="0" y="1349"/>
                    </a:cubicBezTo>
                    <a:cubicBezTo>
                      <a:pt x="1184" y="1349"/>
                      <a:pt x="1521" y="1349"/>
                      <a:pt x="1521" y="1349"/>
                    </a:cubicBezTo>
                    <a:cubicBezTo>
                      <a:pt x="1521" y="890"/>
                      <a:pt x="1521" y="890"/>
                      <a:pt x="1521" y="890"/>
                    </a:cubicBezTo>
                    <a:lnTo>
                      <a:pt x="1169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3" name="Freeform 1322"/>
              <p:cNvSpPr>
                <a:spLocks noChangeArrowheads="1"/>
              </p:cNvSpPr>
              <p:nvPr/>
            </p:nvSpPr>
            <p:spPr bwMode="auto">
              <a:xfrm>
                <a:off x="7937631" y="4539512"/>
                <a:ext cx="206540" cy="182508"/>
              </a:xfrm>
              <a:custGeom>
                <a:avLst/>
                <a:gdLst>
                  <a:gd name="T0" fmla="*/ 6541019 w 1528"/>
                  <a:gd name="T1" fmla="*/ 0 h 1350"/>
                  <a:gd name="T2" fmla="*/ 6541019 w 1528"/>
                  <a:gd name="T3" fmla="*/ 0 h 1350"/>
                  <a:gd name="T4" fmla="*/ 22272257 w 1528"/>
                  <a:gd name="T5" fmla="*/ 3655297 h 1350"/>
                  <a:gd name="T6" fmla="*/ 27899796 w 1528"/>
                  <a:gd name="T7" fmla="*/ 24655209 h 1350"/>
                  <a:gd name="T8" fmla="*/ 0 w 1528"/>
                  <a:gd name="T9" fmla="*/ 24655209 h 1350"/>
                  <a:gd name="T10" fmla="*/ 0 w 1528"/>
                  <a:gd name="T11" fmla="*/ 16266194 h 1350"/>
                  <a:gd name="T12" fmla="*/ 6541019 w 1528"/>
                  <a:gd name="T13" fmla="*/ 0 h 13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8" h="1350">
                    <a:moveTo>
                      <a:pt x="358" y="0"/>
                    </a:moveTo>
                    <a:lnTo>
                      <a:pt x="358" y="0"/>
                    </a:lnTo>
                    <a:cubicBezTo>
                      <a:pt x="358" y="0"/>
                      <a:pt x="1118" y="94"/>
                      <a:pt x="1219" y="200"/>
                    </a:cubicBezTo>
                    <a:cubicBezTo>
                      <a:pt x="1305" y="293"/>
                      <a:pt x="1492" y="1154"/>
                      <a:pt x="1527" y="1349"/>
                    </a:cubicBezTo>
                    <a:cubicBezTo>
                      <a:pt x="344" y="1349"/>
                      <a:pt x="0" y="1349"/>
                      <a:pt x="0" y="1349"/>
                    </a:cubicBezTo>
                    <a:cubicBezTo>
                      <a:pt x="0" y="890"/>
                      <a:pt x="0" y="890"/>
                      <a:pt x="0" y="890"/>
                    </a:cubicBezTo>
                    <a:lnTo>
                      <a:pt x="358" y="0"/>
                    </a:lnTo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4" name="Freeform 1323"/>
              <p:cNvSpPr>
                <a:spLocks noChangeArrowheads="1"/>
              </p:cNvSpPr>
              <p:nvPr/>
            </p:nvSpPr>
            <p:spPr bwMode="auto">
              <a:xfrm>
                <a:off x="7937631" y="4176085"/>
                <a:ext cx="120747" cy="318991"/>
              </a:xfrm>
              <a:custGeom>
                <a:avLst/>
                <a:gdLst>
                  <a:gd name="T0" fmla="*/ 0 w 897"/>
                  <a:gd name="T1" fmla="*/ 0 h 2367"/>
                  <a:gd name="T2" fmla="*/ 0 w 897"/>
                  <a:gd name="T3" fmla="*/ 0 h 2367"/>
                  <a:gd name="T4" fmla="*/ 16235827 w 897"/>
                  <a:gd name="T5" fmla="*/ 20196025 h 2367"/>
                  <a:gd name="T6" fmla="*/ 11687690 w 897"/>
                  <a:gd name="T7" fmla="*/ 37903866 h 2367"/>
                  <a:gd name="T8" fmla="*/ 0 w 897"/>
                  <a:gd name="T9" fmla="*/ 42970931 h 2367"/>
                  <a:gd name="T10" fmla="*/ 0 w 897"/>
                  <a:gd name="T11" fmla="*/ 0 h 23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7" h="2367">
                    <a:moveTo>
                      <a:pt x="0" y="0"/>
                    </a:moveTo>
                    <a:lnTo>
                      <a:pt x="0" y="0"/>
                    </a:lnTo>
                    <a:cubicBezTo>
                      <a:pt x="351" y="0"/>
                      <a:pt x="896" y="194"/>
                      <a:pt x="896" y="1112"/>
                    </a:cubicBezTo>
                    <a:cubicBezTo>
                      <a:pt x="896" y="1642"/>
                      <a:pt x="724" y="1993"/>
                      <a:pt x="645" y="2087"/>
                    </a:cubicBezTo>
                    <a:cubicBezTo>
                      <a:pt x="574" y="2180"/>
                      <a:pt x="187" y="2366"/>
                      <a:pt x="0" y="2366"/>
                    </a:cubicBezTo>
                    <a:cubicBezTo>
                      <a:pt x="0" y="1435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5" name="Freeform 1324"/>
              <p:cNvSpPr>
                <a:spLocks noChangeArrowheads="1"/>
              </p:cNvSpPr>
              <p:nvPr/>
            </p:nvSpPr>
            <p:spPr bwMode="auto">
              <a:xfrm>
                <a:off x="8029780" y="4314155"/>
                <a:ext cx="54018" cy="76177"/>
              </a:xfrm>
              <a:custGeom>
                <a:avLst/>
                <a:gdLst>
                  <a:gd name="T0" fmla="*/ 6953041 w 403"/>
                  <a:gd name="T1" fmla="*/ 5699264 h 560"/>
                  <a:gd name="T2" fmla="*/ 6953041 w 403"/>
                  <a:gd name="T3" fmla="*/ 5699264 h 560"/>
                  <a:gd name="T4" fmla="*/ 4114349 w 403"/>
                  <a:gd name="T5" fmla="*/ 240502 h 560"/>
                  <a:gd name="T6" fmla="*/ 251593 w 403"/>
                  <a:gd name="T7" fmla="*/ 4774121 h 560"/>
                  <a:gd name="T8" fmla="*/ 3090285 w 403"/>
                  <a:gd name="T9" fmla="*/ 10084883 h 560"/>
                  <a:gd name="T10" fmla="*/ 6953041 w 403"/>
                  <a:gd name="T11" fmla="*/ 5699264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3" h="560">
                    <a:moveTo>
                      <a:pt x="387" y="308"/>
                    </a:moveTo>
                    <a:lnTo>
                      <a:pt x="387" y="308"/>
                    </a:lnTo>
                    <a:cubicBezTo>
                      <a:pt x="402" y="158"/>
                      <a:pt x="330" y="28"/>
                      <a:pt x="229" y="13"/>
                    </a:cubicBezTo>
                    <a:cubicBezTo>
                      <a:pt x="129" y="0"/>
                      <a:pt x="36" y="108"/>
                      <a:pt x="14" y="258"/>
                    </a:cubicBezTo>
                    <a:cubicBezTo>
                      <a:pt x="0" y="401"/>
                      <a:pt x="72" y="537"/>
                      <a:pt x="172" y="545"/>
                    </a:cubicBezTo>
                    <a:cubicBezTo>
                      <a:pt x="272" y="559"/>
                      <a:pt x="373" y="452"/>
                      <a:pt x="387" y="308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6" name="Freeform 1325"/>
              <p:cNvSpPr>
                <a:spLocks noChangeArrowheads="1"/>
              </p:cNvSpPr>
              <p:nvPr/>
            </p:nvSpPr>
            <p:spPr bwMode="auto">
              <a:xfrm>
                <a:off x="7816884" y="4176085"/>
                <a:ext cx="120747" cy="318991"/>
              </a:xfrm>
              <a:custGeom>
                <a:avLst/>
                <a:gdLst>
                  <a:gd name="T0" fmla="*/ 16363389 w 890"/>
                  <a:gd name="T1" fmla="*/ 0 h 2367"/>
                  <a:gd name="T2" fmla="*/ 16363389 w 890"/>
                  <a:gd name="T3" fmla="*/ 0 h 2367"/>
                  <a:gd name="T4" fmla="*/ 0 w 890"/>
                  <a:gd name="T5" fmla="*/ 20196025 h 2367"/>
                  <a:gd name="T6" fmla="*/ 4619997 w 890"/>
                  <a:gd name="T7" fmla="*/ 37903866 h 2367"/>
                  <a:gd name="T8" fmla="*/ 16363389 w 890"/>
                  <a:gd name="T9" fmla="*/ 42970931 h 2367"/>
                  <a:gd name="T10" fmla="*/ 16363389 w 890"/>
                  <a:gd name="T11" fmla="*/ 0 h 23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0" h="2367">
                    <a:moveTo>
                      <a:pt x="889" y="0"/>
                    </a:moveTo>
                    <a:lnTo>
                      <a:pt x="889" y="0"/>
                    </a:lnTo>
                    <a:cubicBezTo>
                      <a:pt x="545" y="0"/>
                      <a:pt x="0" y="194"/>
                      <a:pt x="0" y="1112"/>
                    </a:cubicBezTo>
                    <a:cubicBezTo>
                      <a:pt x="0" y="1642"/>
                      <a:pt x="171" y="1993"/>
                      <a:pt x="251" y="2087"/>
                    </a:cubicBezTo>
                    <a:cubicBezTo>
                      <a:pt x="323" y="2180"/>
                      <a:pt x="710" y="2366"/>
                      <a:pt x="889" y="2366"/>
                    </a:cubicBezTo>
                    <a:cubicBezTo>
                      <a:pt x="889" y="1435"/>
                      <a:pt x="889" y="0"/>
                      <a:pt x="889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7" name="Freeform 1326"/>
              <p:cNvSpPr>
                <a:spLocks noChangeArrowheads="1"/>
              </p:cNvSpPr>
              <p:nvPr/>
            </p:nvSpPr>
            <p:spPr bwMode="auto">
              <a:xfrm>
                <a:off x="7793053" y="4314155"/>
                <a:ext cx="54018" cy="76177"/>
              </a:xfrm>
              <a:custGeom>
                <a:avLst/>
                <a:gdLst>
                  <a:gd name="T0" fmla="*/ 234750 w 402"/>
                  <a:gd name="T1" fmla="*/ 5699264 h 560"/>
                  <a:gd name="T2" fmla="*/ 234750 w 402"/>
                  <a:gd name="T3" fmla="*/ 5699264 h 560"/>
                  <a:gd name="T4" fmla="*/ 3087626 w 402"/>
                  <a:gd name="T5" fmla="*/ 240502 h 560"/>
                  <a:gd name="T6" fmla="*/ 6987672 w 402"/>
                  <a:gd name="T7" fmla="*/ 4774121 h 560"/>
                  <a:gd name="T8" fmla="*/ 4134796 w 402"/>
                  <a:gd name="T9" fmla="*/ 10084883 h 560"/>
                  <a:gd name="T10" fmla="*/ 234750 w 402"/>
                  <a:gd name="T11" fmla="*/ 5699264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60">
                    <a:moveTo>
                      <a:pt x="13" y="308"/>
                    </a:moveTo>
                    <a:lnTo>
                      <a:pt x="13" y="308"/>
                    </a:lnTo>
                    <a:cubicBezTo>
                      <a:pt x="0" y="158"/>
                      <a:pt x="71" y="28"/>
                      <a:pt x="171" y="13"/>
                    </a:cubicBezTo>
                    <a:cubicBezTo>
                      <a:pt x="272" y="0"/>
                      <a:pt x="365" y="108"/>
                      <a:pt x="387" y="258"/>
                    </a:cubicBezTo>
                    <a:cubicBezTo>
                      <a:pt x="401" y="401"/>
                      <a:pt x="329" y="537"/>
                      <a:pt x="229" y="545"/>
                    </a:cubicBezTo>
                    <a:cubicBezTo>
                      <a:pt x="128" y="559"/>
                      <a:pt x="28" y="452"/>
                      <a:pt x="13" y="308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8" name="Freeform 1327"/>
              <p:cNvSpPr>
                <a:spLocks noChangeArrowheads="1"/>
              </p:cNvSpPr>
              <p:nvPr/>
            </p:nvSpPr>
            <p:spPr bwMode="auto">
              <a:xfrm>
                <a:off x="7815296" y="4137996"/>
                <a:ext cx="122335" cy="220595"/>
              </a:xfrm>
              <a:custGeom>
                <a:avLst/>
                <a:gdLst>
                  <a:gd name="T0" fmla="*/ 2573059 w 912"/>
                  <a:gd name="T1" fmla="*/ 29744571 h 1635"/>
                  <a:gd name="T2" fmla="*/ 2573059 w 912"/>
                  <a:gd name="T3" fmla="*/ 29744571 h 1635"/>
                  <a:gd name="T4" fmla="*/ 3616663 w 912"/>
                  <a:gd name="T5" fmla="*/ 29744571 h 1635"/>
                  <a:gd name="T6" fmla="*/ 4912179 w 912"/>
                  <a:gd name="T7" fmla="*/ 24010450 h 1635"/>
                  <a:gd name="T8" fmla="*/ 4912179 w 912"/>
                  <a:gd name="T9" fmla="*/ 21134350 h 1635"/>
                  <a:gd name="T10" fmla="*/ 4264421 w 912"/>
                  <a:gd name="T11" fmla="*/ 17730306 h 1635"/>
                  <a:gd name="T12" fmla="*/ 16391951 w 912"/>
                  <a:gd name="T13" fmla="*/ 12141765 h 1635"/>
                  <a:gd name="T14" fmla="*/ 16391951 w 912"/>
                  <a:gd name="T15" fmla="*/ 0 h 1635"/>
                  <a:gd name="T16" fmla="*/ 0 w 912"/>
                  <a:gd name="T17" fmla="*/ 12378415 h 1635"/>
                  <a:gd name="T18" fmla="*/ 0 w 912"/>
                  <a:gd name="T19" fmla="*/ 24119736 h 1635"/>
                  <a:gd name="T20" fmla="*/ 2069232 w 912"/>
                  <a:gd name="T21" fmla="*/ 24665759 h 1635"/>
                  <a:gd name="T22" fmla="*/ 2573059 w 912"/>
                  <a:gd name="T23" fmla="*/ 29744571 h 16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2" h="1635">
                    <a:moveTo>
                      <a:pt x="143" y="1634"/>
                    </a:moveTo>
                    <a:lnTo>
                      <a:pt x="143" y="1634"/>
                    </a:lnTo>
                    <a:cubicBezTo>
                      <a:pt x="201" y="1634"/>
                      <a:pt x="201" y="1634"/>
                      <a:pt x="201" y="1634"/>
                    </a:cubicBezTo>
                    <a:cubicBezTo>
                      <a:pt x="201" y="1634"/>
                      <a:pt x="165" y="1398"/>
                      <a:pt x="273" y="1319"/>
                    </a:cubicBezTo>
                    <a:cubicBezTo>
                      <a:pt x="273" y="1197"/>
                      <a:pt x="273" y="1161"/>
                      <a:pt x="273" y="1161"/>
                    </a:cubicBezTo>
                    <a:cubicBezTo>
                      <a:pt x="273" y="1161"/>
                      <a:pt x="237" y="1161"/>
                      <a:pt x="237" y="974"/>
                    </a:cubicBezTo>
                    <a:cubicBezTo>
                      <a:pt x="237" y="795"/>
                      <a:pt x="452" y="667"/>
                      <a:pt x="911" y="667"/>
                    </a:cubicBezTo>
                    <a:cubicBezTo>
                      <a:pt x="911" y="408"/>
                      <a:pt x="911" y="0"/>
                      <a:pt x="911" y="0"/>
                    </a:cubicBezTo>
                    <a:cubicBezTo>
                      <a:pt x="911" y="0"/>
                      <a:pt x="0" y="20"/>
                      <a:pt x="0" y="680"/>
                    </a:cubicBezTo>
                    <a:cubicBezTo>
                      <a:pt x="0" y="961"/>
                      <a:pt x="0" y="1325"/>
                      <a:pt x="0" y="1325"/>
                    </a:cubicBezTo>
                    <a:cubicBezTo>
                      <a:pt x="0" y="1325"/>
                      <a:pt x="65" y="1319"/>
                      <a:pt x="115" y="1355"/>
                    </a:cubicBezTo>
                    <a:cubicBezTo>
                      <a:pt x="165" y="1398"/>
                      <a:pt x="143" y="1634"/>
                      <a:pt x="143" y="1634"/>
                    </a:cubicBezTo>
                  </a:path>
                </a:pathLst>
              </a:custGeom>
              <a:solidFill>
                <a:srgbClr val="30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9" name="Freeform 1328"/>
              <p:cNvSpPr>
                <a:spLocks noChangeArrowheads="1"/>
              </p:cNvSpPr>
              <p:nvPr/>
            </p:nvSpPr>
            <p:spPr bwMode="auto">
              <a:xfrm>
                <a:off x="7937631" y="4134822"/>
                <a:ext cx="123924" cy="223769"/>
              </a:xfrm>
              <a:custGeom>
                <a:avLst/>
                <a:gdLst>
                  <a:gd name="T0" fmla="*/ 14074072 w 919"/>
                  <a:gd name="T1" fmla="*/ 30200577 h 1657"/>
                  <a:gd name="T2" fmla="*/ 14074072 w 919"/>
                  <a:gd name="T3" fmla="*/ 30200577 h 1657"/>
                  <a:gd name="T4" fmla="*/ 13037641 w 919"/>
                  <a:gd name="T5" fmla="*/ 30200577 h 1657"/>
                  <a:gd name="T6" fmla="*/ 11728415 w 919"/>
                  <a:gd name="T7" fmla="*/ 24455913 h 1657"/>
                  <a:gd name="T8" fmla="*/ 11728415 w 919"/>
                  <a:gd name="T9" fmla="*/ 21574465 h 1657"/>
                  <a:gd name="T10" fmla="*/ 12383096 w 919"/>
                  <a:gd name="T11" fmla="*/ 18164047 h 1657"/>
                  <a:gd name="T12" fmla="*/ 0 w 919"/>
                  <a:gd name="T13" fmla="*/ 12565365 h 1657"/>
                  <a:gd name="T14" fmla="*/ 0 w 919"/>
                  <a:gd name="T15" fmla="*/ 401218 h 1657"/>
                  <a:gd name="T16" fmla="*/ 16692522 w 919"/>
                  <a:gd name="T17" fmla="*/ 12164148 h 1657"/>
                  <a:gd name="T18" fmla="*/ 16692522 w 919"/>
                  <a:gd name="T19" fmla="*/ 24565299 h 1657"/>
                  <a:gd name="T20" fmla="*/ 14601457 w 919"/>
                  <a:gd name="T21" fmla="*/ 25112365 h 1657"/>
                  <a:gd name="T22" fmla="*/ 14074072 w 919"/>
                  <a:gd name="T23" fmla="*/ 30200577 h 1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657">
                    <a:moveTo>
                      <a:pt x="774" y="1656"/>
                    </a:moveTo>
                    <a:lnTo>
                      <a:pt x="774" y="1656"/>
                    </a:lnTo>
                    <a:cubicBezTo>
                      <a:pt x="717" y="1656"/>
                      <a:pt x="717" y="1656"/>
                      <a:pt x="717" y="1656"/>
                    </a:cubicBezTo>
                    <a:cubicBezTo>
                      <a:pt x="717" y="1656"/>
                      <a:pt x="753" y="1420"/>
                      <a:pt x="645" y="1341"/>
                    </a:cubicBezTo>
                    <a:cubicBezTo>
                      <a:pt x="645" y="1219"/>
                      <a:pt x="645" y="1183"/>
                      <a:pt x="645" y="1183"/>
                    </a:cubicBezTo>
                    <a:cubicBezTo>
                      <a:pt x="645" y="1183"/>
                      <a:pt x="681" y="1183"/>
                      <a:pt x="681" y="996"/>
                    </a:cubicBezTo>
                    <a:cubicBezTo>
                      <a:pt x="681" y="817"/>
                      <a:pt x="466" y="689"/>
                      <a:pt x="0" y="689"/>
                    </a:cubicBezTo>
                    <a:cubicBezTo>
                      <a:pt x="0" y="430"/>
                      <a:pt x="0" y="22"/>
                      <a:pt x="0" y="22"/>
                    </a:cubicBezTo>
                    <a:cubicBezTo>
                      <a:pt x="0" y="22"/>
                      <a:pt x="918" y="0"/>
                      <a:pt x="918" y="667"/>
                    </a:cubicBezTo>
                    <a:cubicBezTo>
                      <a:pt x="918" y="940"/>
                      <a:pt x="918" y="1347"/>
                      <a:pt x="918" y="1347"/>
                    </a:cubicBezTo>
                    <a:cubicBezTo>
                      <a:pt x="918" y="1347"/>
                      <a:pt x="853" y="1341"/>
                      <a:pt x="803" y="1377"/>
                    </a:cubicBezTo>
                    <a:cubicBezTo>
                      <a:pt x="753" y="1420"/>
                      <a:pt x="774" y="1656"/>
                      <a:pt x="774" y="1656"/>
                    </a:cubicBezTo>
                  </a:path>
                </a:pathLst>
              </a:custGeom>
              <a:solidFill>
                <a:srgbClr val="30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0" name="Freeform 1329"/>
              <p:cNvSpPr>
                <a:spLocks noChangeArrowheads="1"/>
              </p:cNvSpPr>
              <p:nvPr/>
            </p:nvSpPr>
            <p:spPr bwMode="auto">
              <a:xfrm>
                <a:off x="7893145" y="4549034"/>
                <a:ext cx="44486" cy="111091"/>
              </a:xfrm>
              <a:custGeom>
                <a:avLst/>
                <a:gdLst>
                  <a:gd name="T0" fmla="*/ 5960855 w 331"/>
                  <a:gd name="T1" fmla="*/ 14904866 h 827"/>
                  <a:gd name="T2" fmla="*/ 1679850 w 331"/>
                  <a:gd name="T3" fmla="*/ 0 h 827"/>
                  <a:gd name="T4" fmla="*/ 0 w 331"/>
                  <a:gd name="T5" fmla="*/ 6748610 h 827"/>
                  <a:gd name="T6" fmla="*/ 5960855 w 331"/>
                  <a:gd name="T7" fmla="*/ 14904866 h 8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1" h="827">
                    <a:moveTo>
                      <a:pt x="330" y="826"/>
                    </a:moveTo>
                    <a:lnTo>
                      <a:pt x="93" y="0"/>
                    </a:lnTo>
                    <a:lnTo>
                      <a:pt x="0" y="374"/>
                    </a:lnTo>
                    <a:lnTo>
                      <a:pt x="330" y="826"/>
                    </a:lnTo>
                  </a:path>
                </a:pathLst>
              </a:custGeom>
              <a:solidFill>
                <a:srgbClr val="A1B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1" name="Freeform 1330"/>
              <p:cNvSpPr>
                <a:spLocks noChangeArrowheads="1"/>
              </p:cNvSpPr>
              <p:nvPr/>
            </p:nvSpPr>
            <p:spPr bwMode="auto">
              <a:xfrm>
                <a:off x="7867725" y="4528403"/>
                <a:ext cx="38131" cy="71415"/>
              </a:xfrm>
              <a:custGeom>
                <a:avLst/>
                <a:gdLst>
                  <a:gd name="T0" fmla="*/ 2894900 w 287"/>
                  <a:gd name="T1" fmla="*/ 0 h 525"/>
                  <a:gd name="T2" fmla="*/ 5048438 w 287"/>
                  <a:gd name="T3" fmla="*/ 3053161 h 525"/>
                  <a:gd name="T4" fmla="*/ 3406812 w 287"/>
                  <a:gd name="T5" fmla="*/ 9695981 h 525"/>
                  <a:gd name="T6" fmla="*/ 0 w 287"/>
                  <a:gd name="T7" fmla="*/ 4773923 h 525"/>
                  <a:gd name="T8" fmla="*/ 2894900 w 287"/>
                  <a:gd name="T9" fmla="*/ 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" h="525">
                    <a:moveTo>
                      <a:pt x="164" y="0"/>
                    </a:moveTo>
                    <a:lnTo>
                      <a:pt x="286" y="165"/>
                    </a:lnTo>
                    <a:lnTo>
                      <a:pt x="193" y="524"/>
                    </a:lnTo>
                    <a:lnTo>
                      <a:pt x="0" y="258"/>
                    </a:lnTo>
                    <a:lnTo>
                      <a:pt x="16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2" name="Freeform 1331"/>
              <p:cNvSpPr>
                <a:spLocks noChangeArrowheads="1"/>
              </p:cNvSpPr>
              <p:nvPr/>
            </p:nvSpPr>
            <p:spPr bwMode="auto">
              <a:xfrm>
                <a:off x="7937631" y="4547448"/>
                <a:ext cx="46075" cy="112678"/>
              </a:xfrm>
              <a:custGeom>
                <a:avLst/>
                <a:gdLst>
                  <a:gd name="T0" fmla="*/ 0 w 337"/>
                  <a:gd name="T1" fmla="*/ 15205180 h 834"/>
                  <a:gd name="T2" fmla="*/ 4149758 w 337"/>
                  <a:gd name="T3" fmla="*/ 0 h 834"/>
                  <a:gd name="T4" fmla="*/ 6280692 w 337"/>
                  <a:gd name="T5" fmla="*/ 6954556 h 834"/>
                  <a:gd name="T6" fmla="*/ 0 w 337"/>
                  <a:gd name="T7" fmla="*/ 15205180 h 8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7" h="834">
                    <a:moveTo>
                      <a:pt x="0" y="833"/>
                    </a:moveTo>
                    <a:lnTo>
                      <a:pt x="222" y="0"/>
                    </a:lnTo>
                    <a:lnTo>
                      <a:pt x="336" y="381"/>
                    </a:lnTo>
                    <a:lnTo>
                      <a:pt x="0" y="833"/>
                    </a:lnTo>
                  </a:path>
                </a:pathLst>
              </a:custGeom>
              <a:solidFill>
                <a:srgbClr val="A1B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3" name="Freeform 1332"/>
              <p:cNvSpPr>
                <a:spLocks noChangeArrowheads="1"/>
              </p:cNvSpPr>
              <p:nvPr/>
            </p:nvSpPr>
            <p:spPr bwMode="auto">
              <a:xfrm>
                <a:off x="7967818" y="4528403"/>
                <a:ext cx="42896" cy="71415"/>
              </a:xfrm>
              <a:custGeom>
                <a:avLst/>
                <a:gdLst>
                  <a:gd name="T0" fmla="*/ 2539762 w 323"/>
                  <a:gd name="T1" fmla="*/ 0 h 525"/>
                  <a:gd name="T2" fmla="*/ 0 w 323"/>
                  <a:gd name="T3" fmla="*/ 2775527 h 525"/>
                  <a:gd name="T4" fmla="*/ 2010667 w 323"/>
                  <a:gd name="T5" fmla="*/ 9695981 h 525"/>
                  <a:gd name="T6" fmla="*/ 5679138 w 323"/>
                  <a:gd name="T7" fmla="*/ 4773923 h 525"/>
                  <a:gd name="T8" fmla="*/ 2539762 w 323"/>
                  <a:gd name="T9" fmla="*/ 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525">
                    <a:moveTo>
                      <a:pt x="144" y="0"/>
                    </a:moveTo>
                    <a:lnTo>
                      <a:pt x="0" y="150"/>
                    </a:lnTo>
                    <a:lnTo>
                      <a:pt x="114" y="524"/>
                    </a:lnTo>
                    <a:lnTo>
                      <a:pt x="322" y="258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4" name="Freeform 1333"/>
              <p:cNvSpPr>
                <a:spLocks noChangeArrowheads="1"/>
              </p:cNvSpPr>
              <p:nvPr/>
            </p:nvSpPr>
            <p:spPr bwMode="auto">
              <a:xfrm>
                <a:off x="7899500" y="4425247"/>
                <a:ext cx="77850" cy="17458"/>
              </a:xfrm>
              <a:custGeom>
                <a:avLst/>
                <a:gdLst>
                  <a:gd name="T0" fmla="*/ 5135157 w 582"/>
                  <a:gd name="T1" fmla="*/ 2457746 h 123"/>
                  <a:gd name="T2" fmla="*/ 5135157 w 582"/>
                  <a:gd name="T3" fmla="*/ 2457746 h 123"/>
                  <a:gd name="T4" fmla="*/ 10395516 w 582"/>
                  <a:gd name="T5" fmla="*/ 0 h 123"/>
                  <a:gd name="T6" fmla="*/ 0 w 582"/>
                  <a:gd name="T7" fmla="*/ 0 h 123"/>
                  <a:gd name="T8" fmla="*/ 5135157 w 582"/>
                  <a:gd name="T9" fmla="*/ 245774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2" h="123">
                    <a:moveTo>
                      <a:pt x="287" y="122"/>
                    </a:moveTo>
                    <a:lnTo>
                      <a:pt x="287" y="122"/>
                    </a:lnTo>
                    <a:cubicBezTo>
                      <a:pt x="452" y="122"/>
                      <a:pt x="581" y="65"/>
                      <a:pt x="58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129" y="122"/>
                      <a:pt x="28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888370" y="2176067"/>
              <a:ext cx="939812" cy="968963"/>
              <a:chOff x="5935999" y="3294460"/>
              <a:chExt cx="656758" cy="655439"/>
            </a:xfrm>
          </p:grpSpPr>
          <p:sp>
            <p:nvSpPr>
              <p:cNvPr id="56" name="Freeform 1352"/>
              <p:cNvSpPr>
                <a:spLocks noChangeArrowheads="1"/>
              </p:cNvSpPr>
              <p:nvPr/>
            </p:nvSpPr>
            <p:spPr bwMode="auto">
              <a:xfrm>
                <a:off x="5935999" y="3294460"/>
                <a:ext cx="656758" cy="655439"/>
              </a:xfrm>
              <a:custGeom>
                <a:avLst/>
                <a:gdLst>
                  <a:gd name="T0" fmla="*/ 88696505 w 4862"/>
                  <a:gd name="T1" fmla="*/ 44179289 h 4855"/>
                  <a:gd name="T2" fmla="*/ 88696505 w 4862"/>
                  <a:gd name="T3" fmla="*/ 44179289 h 4855"/>
                  <a:gd name="T4" fmla="*/ 44339135 w 4862"/>
                  <a:gd name="T5" fmla="*/ 0 h 4855"/>
                  <a:gd name="T6" fmla="*/ 0 w 4862"/>
                  <a:gd name="T7" fmla="*/ 44179289 h 4855"/>
                  <a:gd name="T8" fmla="*/ 44339135 w 4862"/>
                  <a:gd name="T9" fmla="*/ 88467930 h 4855"/>
                  <a:gd name="T10" fmla="*/ 88696505 w 4862"/>
                  <a:gd name="T11" fmla="*/ 44179289 h 48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62" h="4855">
                    <a:moveTo>
                      <a:pt x="4861" y="2424"/>
                    </a:moveTo>
                    <a:lnTo>
                      <a:pt x="4861" y="2424"/>
                    </a:lnTo>
                    <a:cubicBezTo>
                      <a:pt x="4861" y="1083"/>
                      <a:pt x="3771" y="0"/>
                      <a:pt x="2430" y="0"/>
                    </a:cubicBezTo>
                    <a:cubicBezTo>
                      <a:pt x="1090" y="0"/>
                      <a:pt x="0" y="1083"/>
                      <a:pt x="0" y="2424"/>
                    </a:cubicBezTo>
                    <a:cubicBezTo>
                      <a:pt x="0" y="3764"/>
                      <a:pt x="1090" y="4854"/>
                      <a:pt x="2430" y="4854"/>
                    </a:cubicBezTo>
                    <a:cubicBezTo>
                      <a:pt x="3771" y="4854"/>
                      <a:pt x="4861" y="3764"/>
                      <a:pt x="4861" y="2424"/>
                    </a:cubicBezTo>
                  </a:path>
                </a:pathLst>
              </a:custGeom>
              <a:solidFill>
                <a:srgbClr val="83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7" name="Freeform 1353"/>
              <p:cNvSpPr>
                <a:spLocks noChangeArrowheads="1"/>
              </p:cNvSpPr>
              <p:nvPr/>
            </p:nvSpPr>
            <p:spPr bwMode="auto">
              <a:xfrm>
                <a:off x="6264378" y="3294460"/>
                <a:ext cx="328379" cy="655439"/>
              </a:xfrm>
              <a:custGeom>
                <a:avLst/>
                <a:gdLst>
                  <a:gd name="T0" fmla="*/ 44320903 w 2432"/>
                  <a:gd name="T1" fmla="*/ 44179289 h 4855"/>
                  <a:gd name="T2" fmla="*/ 44320903 w 2432"/>
                  <a:gd name="T3" fmla="*/ 44179289 h 4855"/>
                  <a:gd name="T4" fmla="*/ 0 w 2432"/>
                  <a:gd name="T5" fmla="*/ 0 h 4855"/>
                  <a:gd name="T6" fmla="*/ 0 w 2432"/>
                  <a:gd name="T7" fmla="*/ 88467930 h 4855"/>
                  <a:gd name="T8" fmla="*/ 44320903 w 2432"/>
                  <a:gd name="T9" fmla="*/ 44179289 h 4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2" h="4855">
                    <a:moveTo>
                      <a:pt x="2431" y="2424"/>
                    </a:moveTo>
                    <a:lnTo>
                      <a:pt x="2431" y="2424"/>
                    </a:lnTo>
                    <a:cubicBezTo>
                      <a:pt x="2431" y="1083"/>
                      <a:pt x="1341" y="0"/>
                      <a:pt x="0" y="0"/>
                    </a:cubicBezTo>
                    <a:cubicBezTo>
                      <a:pt x="0" y="4854"/>
                      <a:pt x="0" y="4854"/>
                      <a:pt x="0" y="4854"/>
                    </a:cubicBezTo>
                    <a:cubicBezTo>
                      <a:pt x="1341" y="4854"/>
                      <a:pt x="2431" y="3764"/>
                      <a:pt x="2431" y="2424"/>
                    </a:cubicBezTo>
                  </a:path>
                </a:pathLst>
              </a:custGeom>
              <a:solidFill>
                <a:srgbClr val="7C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8" name="Freeform 1354"/>
              <p:cNvSpPr>
                <a:spLocks noChangeArrowheads="1"/>
              </p:cNvSpPr>
              <p:nvPr/>
            </p:nvSpPr>
            <p:spPr bwMode="auto">
              <a:xfrm>
                <a:off x="6264378" y="3767392"/>
                <a:ext cx="206228" cy="182507"/>
              </a:xfrm>
              <a:custGeom>
                <a:avLst/>
                <a:gdLst>
                  <a:gd name="T0" fmla="*/ 8095494 w 1529"/>
                  <a:gd name="T1" fmla="*/ 0 h 1355"/>
                  <a:gd name="T2" fmla="*/ 8095494 w 1529"/>
                  <a:gd name="T3" fmla="*/ 0 h 1355"/>
                  <a:gd name="T4" fmla="*/ 22194260 w 1529"/>
                  <a:gd name="T5" fmla="*/ 3755334 h 1355"/>
                  <a:gd name="T6" fmla="*/ 27797349 w 1529"/>
                  <a:gd name="T7" fmla="*/ 24563961 h 1355"/>
                  <a:gd name="T8" fmla="*/ 0 w 1529"/>
                  <a:gd name="T9" fmla="*/ 24563961 h 1355"/>
                  <a:gd name="T10" fmla="*/ 0 w 1529"/>
                  <a:gd name="T11" fmla="*/ 2195202 h 1355"/>
                  <a:gd name="T12" fmla="*/ 8095494 w 1529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9" h="1355">
                    <a:moveTo>
                      <a:pt x="445" y="0"/>
                    </a:moveTo>
                    <a:lnTo>
                      <a:pt x="445" y="0"/>
                    </a:lnTo>
                    <a:cubicBezTo>
                      <a:pt x="445" y="0"/>
                      <a:pt x="1119" y="99"/>
                      <a:pt x="1220" y="207"/>
                    </a:cubicBezTo>
                    <a:cubicBezTo>
                      <a:pt x="1305" y="293"/>
                      <a:pt x="1485" y="1160"/>
                      <a:pt x="1528" y="1354"/>
                    </a:cubicBezTo>
                    <a:cubicBezTo>
                      <a:pt x="344" y="1354"/>
                      <a:pt x="0" y="1354"/>
                      <a:pt x="0" y="1354"/>
                    </a:cubicBezTo>
                    <a:cubicBezTo>
                      <a:pt x="0" y="121"/>
                      <a:pt x="0" y="121"/>
                      <a:pt x="0" y="121"/>
                    </a:cubicBezTo>
                    <a:lnTo>
                      <a:pt x="445" y="0"/>
                    </a:lnTo>
                  </a:path>
                </a:pathLst>
              </a:custGeom>
              <a:solidFill>
                <a:srgbClr val="2B2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9" name="Freeform 1355"/>
              <p:cNvSpPr>
                <a:spLocks noChangeArrowheads="1"/>
              </p:cNvSpPr>
              <p:nvPr/>
            </p:nvSpPr>
            <p:spPr bwMode="auto">
              <a:xfrm>
                <a:off x="6215200" y="3707085"/>
                <a:ext cx="98355" cy="104743"/>
              </a:xfrm>
              <a:custGeom>
                <a:avLst/>
                <a:gdLst>
                  <a:gd name="T0" fmla="*/ 13454361 w 718"/>
                  <a:gd name="T1" fmla="*/ 13993692 h 783"/>
                  <a:gd name="T2" fmla="*/ 0 w 718"/>
                  <a:gd name="T3" fmla="*/ 13993692 h 783"/>
                  <a:gd name="T4" fmla="*/ 0 w 718"/>
                  <a:gd name="T5" fmla="*/ 0 h 783"/>
                  <a:gd name="T6" fmla="*/ 13454361 w 718"/>
                  <a:gd name="T7" fmla="*/ 0 h 783"/>
                  <a:gd name="T8" fmla="*/ 13454361 w 718"/>
                  <a:gd name="T9" fmla="*/ 13993692 h 7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8" h="783">
                    <a:moveTo>
                      <a:pt x="717" y="782"/>
                    </a:moveTo>
                    <a:lnTo>
                      <a:pt x="0" y="782"/>
                    </a:lnTo>
                    <a:lnTo>
                      <a:pt x="0" y="0"/>
                    </a:lnTo>
                    <a:lnTo>
                      <a:pt x="717" y="0"/>
                    </a:lnTo>
                    <a:lnTo>
                      <a:pt x="717" y="782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0" name="Freeform 1356"/>
              <p:cNvSpPr>
                <a:spLocks noChangeArrowheads="1"/>
              </p:cNvSpPr>
              <p:nvPr/>
            </p:nvSpPr>
            <p:spPr bwMode="auto">
              <a:xfrm>
                <a:off x="6264378" y="3402377"/>
                <a:ext cx="120564" cy="320578"/>
              </a:xfrm>
              <a:custGeom>
                <a:avLst/>
                <a:gdLst>
                  <a:gd name="T0" fmla="*/ 0 w 890"/>
                  <a:gd name="T1" fmla="*/ 0 h 2374"/>
                  <a:gd name="T2" fmla="*/ 0 w 890"/>
                  <a:gd name="T3" fmla="*/ 0 h 2374"/>
                  <a:gd name="T4" fmla="*/ 16313935 w 890"/>
                  <a:gd name="T5" fmla="*/ 20404911 h 2374"/>
                  <a:gd name="T6" fmla="*/ 11854557 w 890"/>
                  <a:gd name="T7" fmla="*/ 38165932 h 2374"/>
                  <a:gd name="T8" fmla="*/ 0 w 890"/>
                  <a:gd name="T9" fmla="*/ 43271683 h 2374"/>
                  <a:gd name="T10" fmla="*/ 0 w 890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0" h="2374">
                    <a:moveTo>
                      <a:pt x="0" y="0"/>
                    </a:moveTo>
                    <a:lnTo>
                      <a:pt x="0" y="0"/>
                    </a:lnTo>
                    <a:cubicBezTo>
                      <a:pt x="344" y="0"/>
                      <a:pt x="889" y="201"/>
                      <a:pt x="889" y="1119"/>
                    </a:cubicBezTo>
                    <a:cubicBezTo>
                      <a:pt x="889" y="1649"/>
                      <a:pt x="718" y="2000"/>
                      <a:pt x="646" y="2093"/>
                    </a:cubicBezTo>
                    <a:cubicBezTo>
                      <a:pt x="574" y="2180"/>
                      <a:pt x="186" y="2373"/>
                      <a:pt x="0" y="2373"/>
                    </a:cubicBezTo>
                    <a:cubicBezTo>
                      <a:pt x="0" y="1442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1" name="Freeform 1357"/>
              <p:cNvSpPr>
                <a:spLocks noChangeArrowheads="1"/>
              </p:cNvSpPr>
              <p:nvPr/>
            </p:nvSpPr>
            <p:spPr bwMode="auto">
              <a:xfrm>
                <a:off x="6356387" y="3542035"/>
                <a:ext cx="53937" cy="76177"/>
              </a:xfrm>
              <a:custGeom>
                <a:avLst/>
                <a:gdLst>
                  <a:gd name="T0" fmla="*/ 7085410 w 395"/>
                  <a:gd name="T1" fmla="*/ 5701147 h 559"/>
                  <a:gd name="T2" fmla="*/ 7085410 w 395"/>
                  <a:gd name="T3" fmla="*/ 5701147 h 559"/>
                  <a:gd name="T4" fmla="*/ 4139358 w 395"/>
                  <a:gd name="T5" fmla="*/ 260010 h 559"/>
                  <a:gd name="T6" fmla="*/ 261082 w 395"/>
                  <a:gd name="T7" fmla="*/ 4772578 h 559"/>
                  <a:gd name="T8" fmla="*/ 3206998 w 395"/>
                  <a:gd name="T9" fmla="*/ 10120912 h 559"/>
                  <a:gd name="T10" fmla="*/ 7085410 w 395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5" h="559">
                    <a:moveTo>
                      <a:pt x="380" y="307"/>
                    </a:moveTo>
                    <a:lnTo>
                      <a:pt x="380" y="307"/>
                    </a:lnTo>
                    <a:cubicBezTo>
                      <a:pt x="394" y="158"/>
                      <a:pt x="329" y="28"/>
                      <a:pt x="222" y="14"/>
                    </a:cubicBezTo>
                    <a:cubicBezTo>
                      <a:pt x="121" y="0"/>
                      <a:pt x="28" y="108"/>
                      <a:pt x="14" y="257"/>
                    </a:cubicBezTo>
                    <a:cubicBezTo>
                      <a:pt x="0" y="402"/>
                      <a:pt x="71" y="530"/>
                      <a:pt x="172" y="545"/>
                    </a:cubicBezTo>
                    <a:cubicBezTo>
                      <a:pt x="272" y="558"/>
                      <a:pt x="365" y="452"/>
                      <a:pt x="380" y="307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2" name="Freeform 1358"/>
              <p:cNvSpPr>
                <a:spLocks noChangeArrowheads="1"/>
              </p:cNvSpPr>
              <p:nvPr/>
            </p:nvSpPr>
            <p:spPr bwMode="auto">
              <a:xfrm>
                <a:off x="6143813" y="3402377"/>
                <a:ext cx="120564" cy="320578"/>
              </a:xfrm>
              <a:custGeom>
                <a:avLst/>
                <a:gdLst>
                  <a:gd name="T0" fmla="*/ 16313935 w 890"/>
                  <a:gd name="T1" fmla="*/ 0 h 2374"/>
                  <a:gd name="T2" fmla="*/ 16313935 w 890"/>
                  <a:gd name="T3" fmla="*/ 0 h 2374"/>
                  <a:gd name="T4" fmla="*/ 0 w 890"/>
                  <a:gd name="T5" fmla="*/ 20404911 h 2374"/>
                  <a:gd name="T6" fmla="*/ 4477666 w 890"/>
                  <a:gd name="T7" fmla="*/ 38165932 h 2374"/>
                  <a:gd name="T8" fmla="*/ 16313935 w 890"/>
                  <a:gd name="T9" fmla="*/ 43271683 h 2374"/>
                  <a:gd name="T10" fmla="*/ 16313935 w 890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0" h="2374">
                    <a:moveTo>
                      <a:pt x="889" y="0"/>
                    </a:moveTo>
                    <a:lnTo>
                      <a:pt x="889" y="0"/>
                    </a:lnTo>
                    <a:cubicBezTo>
                      <a:pt x="545" y="0"/>
                      <a:pt x="0" y="201"/>
                      <a:pt x="0" y="1119"/>
                    </a:cubicBezTo>
                    <a:cubicBezTo>
                      <a:pt x="0" y="1649"/>
                      <a:pt x="172" y="2000"/>
                      <a:pt x="244" y="2093"/>
                    </a:cubicBezTo>
                    <a:cubicBezTo>
                      <a:pt x="316" y="2180"/>
                      <a:pt x="710" y="2373"/>
                      <a:pt x="889" y="2373"/>
                    </a:cubicBezTo>
                    <a:cubicBezTo>
                      <a:pt x="889" y="1442"/>
                      <a:pt x="889" y="0"/>
                      <a:pt x="889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3" name="Freeform 1359"/>
              <p:cNvSpPr>
                <a:spLocks noChangeArrowheads="1"/>
              </p:cNvSpPr>
              <p:nvPr/>
            </p:nvSpPr>
            <p:spPr bwMode="auto">
              <a:xfrm>
                <a:off x="6118431" y="3542035"/>
                <a:ext cx="53937" cy="76177"/>
              </a:xfrm>
              <a:custGeom>
                <a:avLst/>
                <a:gdLst>
                  <a:gd name="T0" fmla="*/ 261082 w 395"/>
                  <a:gd name="T1" fmla="*/ 5701147 h 559"/>
                  <a:gd name="T2" fmla="*/ 261082 w 395"/>
                  <a:gd name="T3" fmla="*/ 5701147 h 559"/>
                  <a:gd name="T4" fmla="*/ 3206998 w 395"/>
                  <a:gd name="T5" fmla="*/ 260010 h 559"/>
                  <a:gd name="T6" fmla="*/ 7085410 w 395"/>
                  <a:gd name="T7" fmla="*/ 4772578 h 559"/>
                  <a:gd name="T8" fmla="*/ 4139358 w 395"/>
                  <a:gd name="T9" fmla="*/ 10120912 h 559"/>
                  <a:gd name="T10" fmla="*/ 261082 w 395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5" h="559">
                    <a:moveTo>
                      <a:pt x="14" y="307"/>
                    </a:moveTo>
                    <a:lnTo>
                      <a:pt x="14" y="307"/>
                    </a:lnTo>
                    <a:cubicBezTo>
                      <a:pt x="0" y="158"/>
                      <a:pt x="64" y="28"/>
                      <a:pt x="172" y="14"/>
                    </a:cubicBezTo>
                    <a:cubicBezTo>
                      <a:pt x="272" y="0"/>
                      <a:pt x="365" y="108"/>
                      <a:pt x="380" y="257"/>
                    </a:cubicBezTo>
                    <a:cubicBezTo>
                      <a:pt x="394" y="402"/>
                      <a:pt x="322" y="530"/>
                      <a:pt x="222" y="545"/>
                    </a:cubicBezTo>
                    <a:cubicBezTo>
                      <a:pt x="122" y="558"/>
                      <a:pt x="29" y="452"/>
                      <a:pt x="14" y="307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4" name="Freeform 1360"/>
              <p:cNvSpPr>
                <a:spLocks noChangeArrowheads="1"/>
              </p:cNvSpPr>
              <p:nvPr/>
            </p:nvSpPr>
            <p:spPr bwMode="auto">
              <a:xfrm>
                <a:off x="6127950" y="3394442"/>
                <a:ext cx="72973" cy="214248"/>
              </a:xfrm>
              <a:custGeom>
                <a:avLst/>
                <a:gdLst>
                  <a:gd name="T0" fmla="*/ 9861238 w 539"/>
                  <a:gd name="T1" fmla="*/ 4562159 h 1586"/>
                  <a:gd name="T2" fmla="*/ 9861238 w 539"/>
                  <a:gd name="T3" fmla="*/ 4562159 h 1586"/>
                  <a:gd name="T4" fmla="*/ 6451950 w 539"/>
                  <a:gd name="T5" fmla="*/ 17281276 h 1586"/>
                  <a:gd name="T6" fmla="*/ 3812467 w 539"/>
                  <a:gd name="T7" fmla="*/ 28923885 h 1586"/>
                  <a:gd name="T8" fmla="*/ 1063050 w 539"/>
                  <a:gd name="T9" fmla="*/ 20401786 h 1586"/>
                  <a:gd name="T10" fmla="*/ 9861238 w 539"/>
                  <a:gd name="T11" fmla="*/ 4562159 h 15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9" h="1586">
                    <a:moveTo>
                      <a:pt x="538" y="250"/>
                    </a:moveTo>
                    <a:lnTo>
                      <a:pt x="538" y="250"/>
                    </a:lnTo>
                    <a:cubicBezTo>
                      <a:pt x="538" y="250"/>
                      <a:pt x="237" y="609"/>
                      <a:pt x="352" y="947"/>
                    </a:cubicBezTo>
                    <a:cubicBezTo>
                      <a:pt x="374" y="1341"/>
                      <a:pt x="337" y="1477"/>
                      <a:pt x="208" y="1585"/>
                    </a:cubicBezTo>
                    <a:cubicBezTo>
                      <a:pt x="237" y="1198"/>
                      <a:pt x="201" y="1075"/>
                      <a:pt x="58" y="1118"/>
                    </a:cubicBezTo>
                    <a:cubicBezTo>
                      <a:pt x="0" y="817"/>
                      <a:pt x="123" y="0"/>
                      <a:pt x="538" y="250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5" name="Freeform 1361"/>
              <p:cNvSpPr>
                <a:spLocks noChangeArrowheads="1"/>
              </p:cNvSpPr>
              <p:nvPr/>
            </p:nvSpPr>
            <p:spPr bwMode="auto">
              <a:xfrm>
                <a:off x="6327832" y="3394442"/>
                <a:ext cx="71387" cy="214248"/>
              </a:xfrm>
              <a:custGeom>
                <a:avLst/>
                <a:gdLst>
                  <a:gd name="T0" fmla="*/ 0 w 538"/>
                  <a:gd name="T1" fmla="*/ 4562159 h 1586"/>
                  <a:gd name="T2" fmla="*/ 0 w 538"/>
                  <a:gd name="T3" fmla="*/ 4562159 h 1586"/>
                  <a:gd name="T4" fmla="*/ 3274779 w 538"/>
                  <a:gd name="T5" fmla="*/ 17281276 h 1586"/>
                  <a:gd name="T6" fmla="*/ 5792564 w 538"/>
                  <a:gd name="T7" fmla="*/ 28923885 h 1586"/>
                  <a:gd name="T8" fmla="*/ 8451133 w 538"/>
                  <a:gd name="T9" fmla="*/ 20401786 h 1586"/>
                  <a:gd name="T10" fmla="*/ 0 w 538"/>
                  <a:gd name="T11" fmla="*/ 4562159 h 15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8" h="1586">
                    <a:moveTo>
                      <a:pt x="0" y="250"/>
                    </a:moveTo>
                    <a:lnTo>
                      <a:pt x="0" y="250"/>
                    </a:lnTo>
                    <a:cubicBezTo>
                      <a:pt x="0" y="250"/>
                      <a:pt x="301" y="609"/>
                      <a:pt x="186" y="947"/>
                    </a:cubicBezTo>
                    <a:cubicBezTo>
                      <a:pt x="165" y="1341"/>
                      <a:pt x="200" y="1477"/>
                      <a:pt x="329" y="1585"/>
                    </a:cubicBezTo>
                    <a:cubicBezTo>
                      <a:pt x="301" y="1198"/>
                      <a:pt x="336" y="1075"/>
                      <a:pt x="480" y="1118"/>
                    </a:cubicBezTo>
                    <a:cubicBezTo>
                      <a:pt x="537" y="817"/>
                      <a:pt x="409" y="0"/>
                      <a:pt x="0" y="250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6" name="Freeform 1362"/>
              <p:cNvSpPr>
                <a:spLocks noChangeArrowheads="1"/>
              </p:cNvSpPr>
              <p:nvPr/>
            </p:nvSpPr>
            <p:spPr bwMode="auto">
              <a:xfrm>
                <a:off x="6058149" y="3767392"/>
                <a:ext cx="206228" cy="182507"/>
              </a:xfrm>
              <a:custGeom>
                <a:avLst/>
                <a:gdLst>
                  <a:gd name="T0" fmla="*/ 19735358 w 1527"/>
                  <a:gd name="T1" fmla="*/ 0 h 1355"/>
                  <a:gd name="T2" fmla="*/ 19735358 w 1527"/>
                  <a:gd name="T3" fmla="*/ 0 h 1355"/>
                  <a:gd name="T4" fmla="*/ 5599624 w 1527"/>
                  <a:gd name="T5" fmla="*/ 3755334 h 1355"/>
                  <a:gd name="T6" fmla="*/ 0 w 1527"/>
                  <a:gd name="T7" fmla="*/ 24563961 h 1355"/>
                  <a:gd name="T8" fmla="*/ 27833757 w 1527"/>
                  <a:gd name="T9" fmla="*/ 24563961 h 1355"/>
                  <a:gd name="T10" fmla="*/ 27833757 w 1527"/>
                  <a:gd name="T11" fmla="*/ 2195202 h 1355"/>
                  <a:gd name="T12" fmla="*/ 19735358 w 1527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7" h="1355">
                    <a:moveTo>
                      <a:pt x="1082" y="0"/>
                    </a:moveTo>
                    <a:lnTo>
                      <a:pt x="1082" y="0"/>
                    </a:lnTo>
                    <a:cubicBezTo>
                      <a:pt x="1082" y="0"/>
                      <a:pt x="407" y="99"/>
                      <a:pt x="307" y="207"/>
                    </a:cubicBezTo>
                    <a:cubicBezTo>
                      <a:pt x="221" y="293"/>
                      <a:pt x="42" y="1160"/>
                      <a:pt x="0" y="1354"/>
                    </a:cubicBezTo>
                    <a:cubicBezTo>
                      <a:pt x="1189" y="1354"/>
                      <a:pt x="1526" y="1354"/>
                      <a:pt x="1526" y="1354"/>
                    </a:cubicBezTo>
                    <a:cubicBezTo>
                      <a:pt x="1526" y="121"/>
                      <a:pt x="1526" y="121"/>
                      <a:pt x="1526" y="121"/>
                    </a:cubicBezTo>
                    <a:lnTo>
                      <a:pt x="1082" y="0"/>
                    </a:lnTo>
                  </a:path>
                </a:pathLst>
              </a:custGeom>
              <a:solidFill>
                <a:srgbClr val="30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7" name="Freeform 1363"/>
              <p:cNvSpPr>
                <a:spLocks noChangeArrowheads="1"/>
              </p:cNvSpPr>
              <p:nvPr/>
            </p:nvSpPr>
            <p:spPr bwMode="auto">
              <a:xfrm>
                <a:off x="6204095" y="3764218"/>
                <a:ext cx="120564" cy="185681"/>
              </a:xfrm>
              <a:custGeom>
                <a:avLst/>
                <a:gdLst>
                  <a:gd name="T0" fmla="*/ 16043805 w 905"/>
                  <a:gd name="T1" fmla="*/ 0 h 1370"/>
                  <a:gd name="T2" fmla="*/ 8021836 w 905"/>
                  <a:gd name="T3" fmla="*/ 1708401 h 1370"/>
                  <a:gd name="T4" fmla="*/ 0 w 905"/>
                  <a:gd name="T5" fmla="*/ 0 h 1370"/>
                  <a:gd name="T6" fmla="*/ 8021836 w 905"/>
                  <a:gd name="T7" fmla="*/ 25147577 h 1370"/>
                  <a:gd name="T8" fmla="*/ 16043805 w 905"/>
                  <a:gd name="T9" fmla="*/ 0 h 1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5" h="1370">
                    <a:moveTo>
                      <a:pt x="904" y="0"/>
                    </a:moveTo>
                    <a:lnTo>
                      <a:pt x="452" y="93"/>
                    </a:lnTo>
                    <a:lnTo>
                      <a:pt x="0" y="0"/>
                    </a:lnTo>
                    <a:lnTo>
                      <a:pt x="452" y="1369"/>
                    </a:lnTo>
                    <a:lnTo>
                      <a:pt x="904" y="0"/>
                    </a:lnTo>
                  </a:path>
                </a:pathLst>
              </a:custGeom>
              <a:solidFill>
                <a:srgbClr val="B9C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8" name="Freeform 1364"/>
              <p:cNvSpPr>
                <a:spLocks noChangeArrowheads="1"/>
              </p:cNvSpPr>
              <p:nvPr/>
            </p:nvSpPr>
            <p:spPr bwMode="auto">
              <a:xfrm>
                <a:off x="6204095" y="3764218"/>
                <a:ext cx="120564" cy="185681"/>
              </a:xfrm>
              <a:custGeom>
                <a:avLst/>
                <a:gdLst>
                  <a:gd name="T0" fmla="*/ 16043805 w 905"/>
                  <a:gd name="T1" fmla="*/ 0 h 1370"/>
                  <a:gd name="T2" fmla="*/ 8021836 w 905"/>
                  <a:gd name="T3" fmla="*/ 1708401 h 1370"/>
                  <a:gd name="T4" fmla="*/ 0 w 905"/>
                  <a:gd name="T5" fmla="*/ 0 h 1370"/>
                  <a:gd name="T6" fmla="*/ 8021836 w 905"/>
                  <a:gd name="T7" fmla="*/ 25147577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5" h="1370">
                    <a:moveTo>
                      <a:pt x="904" y="0"/>
                    </a:moveTo>
                    <a:lnTo>
                      <a:pt x="452" y="93"/>
                    </a:lnTo>
                    <a:lnTo>
                      <a:pt x="0" y="0"/>
                    </a:lnTo>
                    <a:lnTo>
                      <a:pt x="452" y="13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4290" tIns="17145" rIns="34290" bIns="17145"/>
              <a:lstStyle/>
              <a:p>
                <a:endParaRPr lang="es-PE"/>
              </a:p>
            </p:txBody>
          </p:sp>
          <p:sp>
            <p:nvSpPr>
              <p:cNvPr id="69" name="Freeform 1365"/>
              <p:cNvSpPr>
                <a:spLocks noChangeArrowheads="1"/>
              </p:cNvSpPr>
              <p:nvPr/>
            </p:nvSpPr>
            <p:spPr bwMode="auto">
              <a:xfrm>
                <a:off x="6250101" y="3802307"/>
                <a:ext cx="30141" cy="147592"/>
              </a:xfrm>
              <a:custGeom>
                <a:avLst/>
                <a:gdLst>
                  <a:gd name="T0" fmla="*/ 1315391 w 223"/>
                  <a:gd name="T1" fmla="*/ 0 h 1098"/>
                  <a:gd name="T2" fmla="*/ 0 w 223"/>
                  <a:gd name="T3" fmla="*/ 16857883 h 1098"/>
                  <a:gd name="T4" fmla="*/ 1954705 w 223"/>
                  <a:gd name="T5" fmla="*/ 19821149 h 1098"/>
                  <a:gd name="T6" fmla="*/ 4055654 w 223"/>
                  <a:gd name="T7" fmla="*/ 16857883 h 1098"/>
                  <a:gd name="T8" fmla="*/ 2612400 w 223"/>
                  <a:gd name="T9" fmla="*/ 0 h 1098"/>
                  <a:gd name="T10" fmla="*/ 1315391 w 223"/>
                  <a:gd name="T11" fmla="*/ 0 h 10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3" h="1098">
                    <a:moveTo>
                      <a:pt x="72" y="0"/>
                    </a:moveTo>
                    <a:lnTo>
                      <a:pt x="0" y="933"/>
                    </a:lnTo>
                    <a:lnTo>
                      <a:pt x="107" y="1097"/>
                    </a:lnTo>
                    <a:lnTo>
                      <a:pt x="222" y="933"/>
                    </a:lnTo>
                    <a:lnTo>
                      <a:pt x="143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129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0" name="Freeform 1366"/>
              <p:cNvSpPr>
                <a:spLocks noChangeArrowheads="1"/>
              </p:cNvSpPr>
              <p:nvPr/>
            </p:nvSpPr>
            <p:spPr bwMode="auto">
              <a:xfrm>
                <a:off x="6172368" y="3761044"/>
                <a:ext cx="92010" cy="188855"/>
              </a:xfrm>
              <a:custGeom>
                <a:avLst/>
                <a:gdLst>
                  <a:gd name="T0" fmla="*/ 6534194 w 682"/>
                  <a:gd name="T1" fmla="*/ 11228190 h 1392"/>
                  <a:gd name="T2" fmla="*/ 6534194 w 682"/>
                  <a:gd name="T3" fmla="*/ 11228190 h 1392"/>
                  <a:gd name="T4" fmla="*/ 0 w 682"/>
                  <a:gd name="T5" fmla="*/ 1454129 h 1392"/>
                  <a:gd name="T6" fmla="*/ 5733356 w 682"/>
                  <a:gd name="T7" fmla="*/ 0 h 1392"/>
                  <a:gd name="T8" fmla="*/ 12395042 w 682"/>
                  <a:gd name="T9" fmla="*/ 25603827 h 1392"/>
                  <a:gd name="T10" fmla="*/ 3021355 w 682"/>
                  <a:gd name="T11" fmla="*/ 12019698 h 1392"/>
                  <a:gd name="T12" fmla="*/ 6534194 w 682"/>
                  <a:gd name="T13" fmla="*/ 11228190 h 1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2" h="1392">
                    <a:moveTo>
                      <a:pt x="359" y="610"/>
                    </a:moveTo>
                    <a:lnTo>
                      <a:pt x="359" y="610"/>
                    </a:lnTo>
                    <a:cubicBezTo>
                      <a:pt x="0" y="79"/>
                      <a:pt x="0" y="79"/>
                      <a:pt x="0" y="79"/>
                    </a:cubicBezTo>
                    <a:cubicBezTo>
                      <a:pt x="101" y="43"/>
                      <a:pt x="201" y="22"/>
                      <a:pt x="315" y="0"/>
                    </a:cubicBezTo>
                    <a:cubicBezTo>
                      <a:pt x="681" y="1391"/>
                      <a:pt x="681" y="1391"/>
                      <a:pt x="681" y="1391"/>
                    </a:cubicBezTo>
                    <a:cubicBezTo>
                      <a:pt x="166" y="653"/>
                      <a:pt x="166" y="653"/>
                      <a:pt x="166" y="653"/>
                    </a:cubicBezTo>
                    <a:lnTo>
                      <a:pt x="359" y="610"/>
                    </a:lnTo>
                  </a:path>
                </a:pathLst>
              </a:custGeom>
              <a:solidFill>
                <a:srgbClr val="3B4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1" name="Freeform 1367"/>
              <p:cNvSpPr>
                <a:spLocks noChangeArrowheads="1"/>
              </p:cNvSpPr>
              <p:nvPr/>
            </p:nvSpPr>
            <p:spPr bwMode="auto">
              <a:xfrm>
                <a:off x="6264378" y="3761044"/>
                <a:ext cx="92010" cy="188855"/>
              </a:xfrm>
              <a:custGeom>
                <a:avLst/>
                <a:gdLst>
                  <a:gd name="T0" fmla="*/ 5861832 w 683"/>
                  <a:gd name="T1" fmla="*/ 11228190 h 1392"/>
                  <a:gd name="T2" fmla="*/ 5861832 w 683"/>
                  <a:gd name="T3" fmla="*/ 11228190 h 1392"/>
                  <a:gd name="T4" fmla="*/ 12376894 w 683"/>
                  <a:gd name="T5" fmla="*/ 1454129 h 1392"/>
                  <a:gd name="T6" fmla="*/ 6642233 w 683"/>
                  <a:gd name="T7" fmla="*/ 0 h 1392"/>
                  <a:gd name="T8" fmla="*/ 0 w 683"/>
                  <a:gd name="T9" fmla="*/ 25603827 h 1392"/>
                  <a:gd name="T10" fmla="*/ 9382460 w 683"/>
                  <a:gd name="T11" fmla="*/ 12019698 h 1392"/>
                  <a:gd name="T12" fmla="*/ 5861832 w 683"/>
                  <a:gd name="T13" fmla="*/ 11228190 h 1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3" h="1392">
                    <a:moveTo>
                      <a:pt x="323" y="610"/>
                    </a:moveTo>
                    <a:lnTo>
                      <a:pt x="323" y="610"/>
                    </a:lnTo>
                    <a:cubicBezTo>
                      <a:pt x="682" y="79"/>
                      <a:pt x="682" y="79"/>
                      <a:pt x="682" y="79"/>
                    </a:cubicBezTo>
                    <a:cubicBezTo>
                      <a:pt x="588" y="43"/>
                      <a:pt x="481" y="22"/>
                      <a:pt x="366" y="0"/>
                    </a:cubicBezTo>
                    <a:cubicBezTo>
                      <a:pt x="0" y="1391"/>
                      <a:pt x="0" y="1391"/>
                      <a:pt x="0" y="1391"/>
                    </a:cubicBezTo>
                    <a:cubicBezTo>
                      <a:pt x="517" y="653"/>
                      <a:pt x="517" y="653"/>
                      <a:pt x="517" y="653"/>
                    </a:cubicBezTo>
                    <a:lnTo>
                      <a:pt x="323" y="610"/>
                    </a:lnTo>
                  </a:path>
                </a:pathLst>
              </a:custGeom>
              <a:solidFill>
                <a:srgbClr val="3B4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2" name="Freeform 1368"/>
              <p:cNvSpPr>
                <a:spLocks noChangeArrowheads="1"/>
              </p:cNvSpPr>
              <p:nvPr/>
            </p:nvSpPr>
            <p:spPr bwMode="auto">
              <a:xfrm>
                <a:off x="6248514" y="3776914"/>
                <a:ext cx="33314" cy="34914"/>
              </a:xfrm>
              <a:custGeom>
                <a:avLst/>
                <a:gdLst>
                  <a:gd name="T0" fmla="*/ 4511395 w 245"/>
                  <a:gd name="T1" fmla="*/ 2322612 h 252"/>
                  <a:gd name="T2" fmla="*/ 2237205 w 245"/>
                  <a:gd name="T3" fmla="*/ 4817993 h 252"/>
                  <a:gd name="T4" fmla="*/ 0 w 245"/>
                  <a:gd name="T5" fmla="*/ 2322612 h 252"/>
                  <a:gd name="T6" fmla="*/ 2237205 w 245"/>
                  <a:gd name="T7" fmla="*/ 0 h 252"/>
                  <a:gd name="T8" fmla="*/ 4511395 w 245"/>
                  <a:gd name="T9" fmla="*/ 2322612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5" h="252">
                    <a:moveTo>
                      <a:pt x="244" y="121"/>
                    </a:moveTo>
                    <a:lnTo>
                      <a:pt x="121" y="251"/>
                    </a:lnTo>
                    <a:lnTo>
                      <a:pt x="0" y="121"/>
                    </a:lnTo>
                    <a:lnTo>
                      <a:pt x="121" y="0"/>
                    </a:lnTo>
                    <a:lnTo>
                      <a:pt x="244" y="121"/>
                    </a:lnTo>
                  </a:path>
                </a:pathLst>
              </a:custGeom>
              <a:solidFill>
                <a:srgbClr val="129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3" name="Freeform 1369"/>
              <p:cNvSpPr>
                <a:spLocks noChangeArrowheads="1"/>
              </p:cNvSpPr>
              <p:nvPr/>
            </p:nvSpPr>
            <p:spPr bwMode="auto">
              <a:xfrm>
                <a:off x="6264378" y="3751522"/>
                <a:ext cx="72973" cy="57133"/>
              </a:xfrm>
              <a:custGeom>
                <a:avLst/>
                <a:gdLst>
                  <a:gd name="T0" fmla="*/ 0 w 546"/>
                  <a:gd name="T1" fmla="*/ 3508323 h 416"/>
                  <a:gd name="T2" fmla="*/ 6412536 w 546"/>
                  <a:gd name="T3" fmla="*/ 0 h 416"/>
                  <a:gd name="T4" fmla="*/ 9734946 w 546"/>
                  <a:gd name="T5" fmla="*/ 2037149 h 416"/>
                  <a:gd name="T6" fmla="*/ 2822291 w 546"/>
                  <a:gd name="T7" fmla="*/ 7827770 h 416"/>
                  <a:gd name="T8" fmla="*/ 0 w 546"/>
                  <a:gd name="T9" fmla="*/ 350832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6" h="416">
                    <a:moveTo>
                      <a:pt x="0" y="186"/>
                    </a:moveTo>
                    <a:lnTo>
                      <a:pt x="359" y="0"/>
                    </a:lnTo>
                    <a:lnTo>
                      <a:pt x="545" y="108"/>
                    </a:lnTo>
                    <a:lnTo>
                      <a:pt x="158" y="415"/>
                    </a:lnTo>
                    <a:lnTo>
                      <a:pt x="0" y="1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4" name="Freeform 1370"/>
              <p:cNvSpPr>
                <a:spLocks noChangeArrowheads="1"/>
              </p:cNvSpPr>
              <p:nvPr/>
            </p:nvSpPr>
            <p:spPr bwMode="auto">
              <a:xfrm>
                <a:off x="6189819" y="3751522"/>
                <a:ext cx="74559" cy="57133"/>
              </a:xfrm>
              <a:custGeom>
                <a:avLst/>
                <a:gdLst>
                  <a:gd name="T0" fmla="*/ 10162692 w 546"/>
                  <a:gd name="T1" fmla="*/ 3508323 h 416"/>
                  <a:gd name="T2" fmla="*/ 3487067 w 546"/>
                  <a:gd name="T3" fmla="*/ 0 h 416"/>
                  <a:gd name="T4" fmla="*/ 0 w 546"/>
                  <a:gd name="T5" fmla="*/ 2037149 h 416"/>
                  <a:gd name="T6" fmla="*/ 7085973 w 546"/>
                  <a:gd name="T7" fmla="*/ 7827770 h 416"/>
                  <a:gd name="T8" fmla="*/ 10162692 w 546"/>
                  <a:gd name="T9" fmla="*/ 350832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6" h="416">
                    <a:moveTo>
                      <a:pt x="545" y="186"/>
                    </a:moveTo>
                    <a:lnTo>
                      <a:pt x="187" y="0"/>
                    </a:lnTo>
                    <a:lnTo>
                      <a:pt x="0" y="108"/>
                    </a:lnTo>
                    <a:lnTo>
                      <a:pt x="380" y="415"/>
                    </a:lnTo>
                    <a:lnTo>
                      <a:pt x="545" y="1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5" name="Freeform 1371"/>
              <p:cNvSpPr>
                <a:spLocks noChangeArrowheads="1"/>
              </p:cNvSpPr>
              <p:nvPr/>
            </p:nvSpPr>
            <p:spPr bwMode="auto">
              <a:xfrm>
                <a:off x="6156504" y="3310330"/>
                <a:ext cx="223679" cy="192029"/>
              </a:xfrm>
              <a:custGeom>
                <a:avLst/>
                <a:gdLst>
                  <a:gd name="T0" fmla="*/ 30158081 w 1658"/>
                  <a:gd name="T1" fmla="*/ 18974114 h 1421"/>
                  <a:gd name="T2" fmla="*/ 30158081 w 1658"/>
                  <a:gd name="T3" fmla="*/ 18974114 h 1421"/>
                  <a:gd name="T4" fmla="*/ 782607 w 1658"/>
                  <a:gd name="T5" fmla="*/ 16764361 h 1421"/>
                  <a:gd name="T6" fmla="*/ 3148639 w 1658"/>
                  <a:gd name="T7" fmla="*/ 21603871 h 1421"/>
                  <a:gd name="T8" fmla="*/ 14614954 w 1658"/>
                  <a:gd name="T9" fmla="*/ 18974114 h 1421"/>
                  <a:gd name="T10" fmla="*/ 26117559 w 1658"/>
                  <a:gd name="T11" fmla="*/ 21457653 h 1421"/>
                  <a:gd name="T12" fmla="*/ 30158081 w 1658"/>
                  <a:gd name="T13" fmla="*/ 18974114 h 1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8" h="1421">
                    <a:moveTo>
                      <a:pt x="1657" y="1039"/>
                    </a:moveTo>
                    <a:lnTo>
                      <a:pt x="1657" y="1039"/>
                    </a:lnTo>
                    <a:cubicBezTo>
                      <a:pt x="1513" y="459"/>
                      <a:pt x="645" y="0"/>
                      <a:pt x="43" y="918"/>
                    </a:cubicBezTo>
                    <a:cubicBezTo>
                      <a:pt x="0" y="1097"/>
                      <a:pt x="173" y="1183"/>
                      <a:pt x="173" y="1183"/>
                    </a:cubicBezTo>
                    <a:cubicBezTo>
                      <a:pt x="173" y="1183"/>
                      <a:pt x="288" y="918"/>
                      <a:pt x="803" y="1039"/>
                    </a:cubicBezTo>
                    <a:cubicBezTo>
                      <a:pt x="1062" y="982"/>
                      <a:pt x="1320" y="939"/>
                      <a:pt x="1435" y="1175"/>
                    </a:cubicBezTo>
                    <a:cubicBezTo>
                      <a:pt x="1549" y="1420"/>
                      <a:pt x="1657" y="1039"/>
                      <a:pt x="1657" y="1039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6" name="Freeform 1372"/>
              <p:cNvSpPr>
                <a:spLocks noChangeArrowheads="1"/>
              </p:cNvSpPr>
              <p:nvPr/>
            </p:nvSpPr>
            <p:spPr bwMode="auto">
              <a:xfrm>
                <a:off x="6146986" y="3608690"/>
                <a:ext cx="234783" cy="123788"/>
              </a:xfrm>
              <a:custGeom>
                <a:avLst/>
                <a:gdLst>
                  <a:gd name="T0" fmla="*/ 25175712 w 1737"/>
                  <a:gd name="T1" fmla="*/ 8328009 h 919"/>
                  <a:gd name="T2" fmla="*/ 25175712 w 1737"/>
                  <a:gd name="T3" fmla="*/ 8328009 h 919"/>
                  <a:gd name="T4" fmla="*/ 15858193 w 1737"/>
                  <a:gd name="T5" fmla="*/ 5733445 h 919"/>
                  <a:gd name="T6" fmla="*/ 6558921 w 1737"/>
                  <a:gd name="T7" fmla="*/ 8328009 h 919"/>
                  <a:gd name="T8" fmla="*/ 0 w 1737"/>
                  <a:gd name="T9" fmla="*/ 0 h 919"/>
                  <a:gd name="T10" fmla="*/ 4074168 w 1737"/>
                  <a:gd name="T11" fmla="*/ 11575727 h 919"/>
                  <a:gd name="T12" fmla="*/ 15858193 w 1737"/>
                  <a:gd name="T13" fmla="*/ 16655884 h 919"/>
                  <a:gd name="T14" fmla="*/ 15858193 w 1737"/>
                  <a:gd name="T15" fmla="*/ 16655884 h 919"/>
                  <a:gd name="T16" fmla="*/ 15858193 w 1737"/>
                  <a:gd name="T17" fmla="*/ 16655884 h 919"/>
                  <a:gd name="T18" fmla="*/ 27660465 w 1737"/>
                  <a:gd name="T19" fmla="*/ 11575727 h 919"/>
                  <a:gd name="T20" fmla="*/ 31716385 w 1737"/>
                  <a:gd name="T21" fmla="*/ 0 h 919"/>
                  <a:gd name="T22" fmla="*/ 25175712 w 1737"/>
                  <a:gd name="T23" fmla="*/ 8328009 h 9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37" h="919">
                    <a:moveTo>
                      <a:pt x="1378" y="459"/>
                    </a:moveTo>
                    <a:lnTo>
                      <a:pt x="1378" y="459"/>
                    </a:lnTo>
                    <a:cubicBezTo>
                      <a:pt x="1199" y="459"/>
                      <a:pt x="1076" y="316"/>
                      <a:pt x="868" y="316"/>
                    </a:cubicBezTo>
                    <a:cubicBezTo>
                      <a:pt x="667" y="316"/>
                      <a:pt x="539" y="459"/>
                      <a:pt x="359" y="459"/>
                    </a:cubicBezTo>
                    <a:cubicBezTo>
                      <a:pt x="166" y="459"/>
                      <a:pt x="37" y="123"/>
                      <a:pt x="0" y="0"/>
                    </a:cubicBezTo>
                    <a:cubicBezTo>
                      <a:pt x="52" y="344"/>
                      <a:pt x="166" y="567"/>
                      <a:pt x="223" y="638"/>
                    </a:cubicBezTo>
                    <a:cubicBezTo>
                      <a:pt x="295" y="724"/>
                      <a:pt x="689" y="918"/>
                      <a:pt x="868" y="918"/>
                    </a:cubicBezTo>
                    <a:cubicBezTo>
                      <a:pt x="1054" y="918"/>
                      <a:pt x="1442" y="724"/>
                      <a:pt x="1514" y="638"/>
                    </a:cubicBezTo>
                    <a:cubicBezTo>
                      <a:pt x="1571" y="567"/>
                      <a:pt x="1686" y="344"/>
                      <a:pt x="1736" y="0"/>
                    </a:cubicBezTo>
                    <a:cubicBezTo>
                      <a:pt x="1701" y="123"/>
                      <a:pt x="1578" y="459"/>
                      <a:pt x="1378" y="459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7" name="Freeform 1373"/>
              <p:cNvSpPr>
                <a:spLocks noChangeArrowheads="1"/>
              </p:cNvSpPr>
              <p:nvPr/>
            </p:nvSpPr>
            <p:spPr bwMode="auto">
              <a:xfrm>
                <a:off x="6250101" y="3683280"/>
                <a:ext cx="28555" cy="7936"/>
              </a:xfrm>
              <a:custGeom>
                <a:avLst/>
                <a:gdLst>
                  <a:gd name="T0" fmla="*/ 1869956 w 216"/>
                  <a:gd name="T1" fmla="*/ 1067118 h 58"/>
                  <a:gd name="T2" fmla="*/ 1869956 w 216"/>
                  <a:gd name="T3" fmla="*/ 1067118 h 58"/>
                  <a:gd name="T4" fmla="*/ 3757494 w 216"/>
                  <a:gd name="T5" fmla="*/ 0 h 58"/>
                  <a:gd name="T6" fmla="*/ 0 w 216"/>
                  <a:gd name="T7" fmla="*/ 0 h 58"/>
                  <a:gd name="T8" fmla="*/ 1869956 w 216"/>
                  <a:gd name="T9" fmla="*/ 106711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58">
                    <a:moveTo>
                      <a:pt x="107" y="57"/>
                    </a:moveTo>
                    <a:lnTo>
                      <a:pt x="107" y="57"/>
                    </a:lnTo>
                    <a:cubicBezTo>
                      <a:pt x="165" y="57"/>
                      <a:pt x="215" y="35"/>
                      <a:pt x="2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"/>
                      <a:pt x="50" y="57"/>
                      <a:pt x="107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grpSp>
          <p:nvGrpSpPr>
            <p:cNvPr id="9" name="Group 9697"/>
            <p:cNvGrpSpPr>
              <a:grpSpLocks/>
            </p:cNvGrpSpPr>
            <p:nvPr/>
          </p:nvGrpSpPr>
          <p:grpSpPr bwMode="auto">
            <a:xfrm>
              <a:off x="2909762" y="3479931"/>
              <a:ext cx="916782" cy="928281"/>
              <a:chOff x="5086322" y="3294460"/>
              <a:chExt cx="655567" cy="655439"/>
            </a:xfrm>
          </p:grpSpPr>
          <p:sp>
            <p:nvSpPr>
              <p:cNvPr id="38" name="Freeform 1334"/>
              <p:cNvSpPr>
                <a:spLocks noChangeArrowheads="1"/>
              </p:cNvSpPr>
              <p:nvPr/>
            </p:nvSpPr>
            <p:spPr bwMode="auto">
              <a:xfrm>
                <a:off x="5086322" y="3294460"/>
                <a:ext cx="655567" cy="655439"/>
              </a:xfrm>
              <a:custGeom>
                <a:avLst/>
                <a:gdLst>
                  <a:gd name="T0" fmla="*/ 88502490 w 4855"/>
                  <a:gd name="T1" fmla="*/ 44179289 h 4855"/>
                  <a:gd name="T2" fmla="*/ 88502490 w 4855"/>
                  <a:gd name="T3" fmla="*/ 44179289 h 4855"/>
                  <a:gd name="T4" fmla="*/ 44196558 w 4855"/>
                  <a:gd name="T5" fmla="*/ 0 h 4855"/>
                  <a:gd name="T6" fmla="*/ 0 w 4855"/>
                  <a:gd name="T7" fmla="*/ 44179289 h 4855"/>
                  <a:gd name="T8" fmla="*/ 44196558 w 4855"/>
                  <a:gd name="T9" fmla="*/ 88467930 h 4855"/>
                  <a:gd name="T10" fmla="*/ 88502490 w 4855"/>
                  <a:gd name="T11" fmla="*/ 44179289 h 48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5">
                    <a:moveTo>
                      <a:pt x="4854" y="2424"/>
                    </a:moveTo>
                    <a:lnTo>
                      <a:pt x="4854" y="2424"/>
                    </a:lnTo>
                    <a:cubicBezTo>
                      <a:pt x="4854" y="1083"/>
                      <a:pt x="3765" y="0"/>
                      <a:pt x="2424" y="0"/>
                    </a:cubicBezTo>
                    <a:cubicBezTo>
                      <a:pt x="1082" y="0"/>
                      <a:pt x="0" y="1083"/>
                      <a:pt x="0" y="2424"/>
                    </a:cubicBezTo>
                    <a:cubicBezTo>
                      <a:pt x="0" y="3764"/>
                      <a:pt x="1082" y="4854"/>
                      <a:pt x="2424" y="4854"/>
                    </a:cubicBezTo>
                    <a:cubicBezTo>
                      <a:pt x="3765" y="4854"/>
                      <a:pt x="4854" y="3764"/>
                      <a:pt x="4854" y="2424"/>
                    </a:cubicBezTo>
                  </a:path>
                </a:pathLst>
              </a:custGeom>
              <a:solidFill>
                <a:srgbClr val="F5A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9" name="Freeform 1335"/>
              <p:cNvSpPr>
                <a:spLocks noChangeArrowheads="1"/>
              </p:cNvSpPr>
              <p:nvPr/>
            </p:nvSpPr>
            <p:spPr bwMode="auto">
              <a:xfrm>
                <a:off x="5413312" y="3294460"/>
                <a:ext cx="328577" cy="655439"/>
              </a:xfrm>
              <a:custGeom>
                <a:avLst/>
                <a:gdLst>
                  <a:gd name="T0" fmla="*/ 44392631 w 2431"/>
                  <a:gd name="T1" fmla="*/ 44179289 h 4855"/>
                  <a:gd name="T2" fmla="*/ 44392631 w 2431"/>
                  <a:gd name="T3" fmla="*/ 44179289 h 4855"/>
                  <a:gd name="T4" fmla="*/ 0 w 2431"/>
                  <a:gd name="T5" fmla="*/ 0 h 4855"/>
                  <a:gd name="T6" fmla="*/ 0 w 2431"/>
                  <a:gd name="T7" fmla="*/ 88467930 h 4855"/>
                  <a:gd name="T8" fmla="*/ 44392631 w 2431"/>
                  <a:gd name="T9" fmla="*/ 44179289 h 4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1" h="4855">
                    <a:moveTo>
                      <a:pt x="2430" y="2424"/>
                    </a:moveTo>
                    <a:lnTo>
                      <a:pt x="2430" y="2424"/>
                    </a:lnTo>
                    <a:cubicBezTo>
                      <a:pt x="2430" y="1083"/>
                      <a:pt x="1341" y="0"/>
                      <a:pt x="0" y="0"/>
                    </a:cubicBezTo>
                    <a:cubicBezTo>
                      <a:pt x="0" y="4854"/>
                      <a:pt x="0" y="4854"/>
                      <a:pt x="0" y="4854"/>
                    </a:cubicBezTo>
                    <a:cubicBezTo>
                      <a:pt x="1341" y="4854"/>
                      <a:pt x="2430" y="3764"/>
                      <a:pt x="2430" y="2424"/>
                    </a:cubicBezTo>
                  </a:path>
                </a:pathLst>
              </a:custGeom>
              <a:solidFill>
                <a:srgbClr val="ED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0" name="Freeform 1336"/>
              <p:cNvSpPr>
                <a:spLocks noChangeArrowheads="1"/>
              </p:cNvSpPr>
              <p:nvPr/>
            </p:nvSpPr>
            <p:spPr bwMode="auto">
              <a:xfrm>
                <a:off x="5365692" y="3705498"/>
                <a:ext cx="96828" cy="104743"/>
              </a:xfrm>
              <a:custGeom>
                <a:avLst/>
                <a:gdLst>
                  <a:gd name="T0" fmla="*/ 13168063 w 711"/>
                  <a:gd name="T1" fmla="*/ 14156274 h 774"/>
                  <a:gd name="T2" fmla="*/ 0 w 711"/>
                  <a:gd name="T3" fmla="*/ 14156274 h 774"/>
                  <a:gd name="T4" fmla="*/ 0 w 711"/>
                  <a:gd name="T5" fmla="*/ 0 h 774"/>
                  <a:gd name="T6" fmla="*/ 13168063 w 711"/>
                  <a:gd name="T7" fmla="*/ 0 h 774"/>
                  <a:gd name="T8" fmla="*/ 13168063 w 711"/>
                  <a:gd name="T9" fmla="*/ 14156274 h 7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1" h="774">
                    <a:moveTo>
                      <a:pt x="710" y="773"/>
                    </a:moveTo>
                    <a:lnTo>
                      <a:pt x="0" y="773"/>
                    </a:lnTo>
                    <a:lnTo>
                      <a:pt x="0" y="0"/>
                    </a:lnTo>
                    <a:lnTo>
                      <a:pt x="710" y="0"/>
                    </a:lnTo>
                    <a:lnTo>
                      <a:pt x="710" y="773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1" name="Freeform 1337"/>
              <p:cNvSpPr>
                <a:spLocks noChangeArrowheads="1"/>
              </p:cNvSpPr>
              <p:nvPr/>
            </p:nvSpPr>
            <p:spPr bwMode="auto">
              <a:xfrm>
                <a:off x="5206959" y="3767392"/>
                <a:ext cx="206353" cy="182507"/>
              </a:xfrm>
              <a:custGeom>
                <a:avLst/>
                <a:gdLst>
                  <a:gd name="T0" fmla="*/ 19853345 w 1529"/>
                  <a:gd name="T1" fmla="*/ 0 h 1355"/>
                  <a:gd name="T2" fmla="*/ 19853345 w 1529"/>
                  <a:gd name="T3" fmla="*/ 0 h 1355"/>
                  <a:gd name="T4" fmla="*/ 5755616 w 1529"/>
                  <a:gd name="T5" fmla="*/ 3755334 h 1355"/>
                  <a:gd name="T6" fmla="*/ 0 w 1529"/>
                  <a:gd name="T7" fmla="*/ 24563961 h 1355"/>
                  <a:gd name="T8" fmla="*/ 27831068 w 1529"/>
                  <a:gd name="T9" fmla="*/ 24563961 h 1355"/>
                  <a:gd name="T10" fmla="*/ 27831068 w 1529"/>
                  <a:gd name="T11" fmla="*/ 634936 h 1355"/>
                  <a:gd name="T12" fmla="*/ 19853345 w 1529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9" h="1355">
                    <a:moveTo>
                      <a:pt x="1090" y="0"/>
                    </a:moveTo>
                    <a:lnTo>
                      <a:pt x="1090" y="0"/>
                    </a:lnTo>
                    <a:cubicBezTo>
                      <a:pt x="1090" y="0"/>
                      <a:pt x="409" y="99"/>
                      <a:pt x="316" y="207"/>
                    </a:cubicBezTo>
                    <a:cubicBezTo>
                      <a:pt x="223" y="293"/>
                      <a:pt x="43" y="1160"/>
                      <a:pt x="0" y="1354"/>
                    </a:cubicBezTo>
                    <a:cubicBezTo>
                      <a:pt x="1190" y="1354"/>
                      <a:pt x="1528" y="1354"/>
                      <a:pt x="1528" y="1354"/>
                    </a:cubicBezTo>
                    <a:cubicBezTo>
                      <a:pt x="1528" y="35"/>
                      <a:pt x="1528" y="35"/>
                      <a:pt x="1528" y="35"/>
                    </a:cubicBezTo>
                    <a:lnTo>
                      <a:pt x="1090" y="0"/>
                    </a:lnTo>
                  </a:path>
                </a:pathLst>
              </a:custGeom>
              <a:solidFill>
                <a:srgbClr val="C0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2" name="Freeform 1338"/>
              <p:cNvSpPr>
                <a:spLocks noChangeArrowheads="1"/>
              </p:cNvSpPr>
              <p:nvPr/>
            </p:nvSpPr>
            <p:spPr bwMode="auto">
              <a:xfrm>
                <a:off x="5413312" y="3767392"/>
                <a:ext cx="206353" cy="182507"/>
              </a:xfrm>
              <a:custGeom>
                <a:avLst/>
                <a:gdLst>
                  <a:gd name="T0" fmla="*/ 8097600 w 1528"/>
                  <a:gd name="T1" fmla="*/ 0 h 1355"/>
                  <a:gd name="T2" fmla="*/ 8097600 w 1528"/>
                  <a:gd name="T3" fmla="*/ 0 h 1355"/>
                  <a:gd name="T4" fmla="*/ 22213738 w 1528"/>
                  <a:gd name="T5" fmla="*/ 3755334 h 1355"/>
                  <a:gd name="T6" fmla="*/ 27849282 w 1528"/>
                  <a:gd name="T7" fmla="*/ 24563961 h 1355"/>
                  <a:gd name="T8" fmla="*/ 0 w 1528"/>
                  <a:gd name="T9" fmla="*/ 24563961 h 1355"/>
                  <a:gd name="T10" fmla="*/ 0 w 1528"/>
                  <a:gd name="T11" fmla="*/ 634936 h 1355"/>
                  <a:gd name="T12" fmla="*/ 8097600 w 1528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8" h="1355">
                    <a:moveTo>
                      <a:pt x="444" y="0"/>
                    </a:moveTo>
                    <a:lnTo>
                      <a:pt x="444" y="0"/>
                    </a:lnTo>
                    <a:cubicBezTo>
                      <a:pt x="444" y="0"/>
                      <a:pt x="1118" y="99"/>
                      <a:pt x="1218" y="207"/>
                    </a:cubicBezTo>
                    <a:cubicBezTo>
                      <a:pt x="1305" y="293"/>
                      <a:pt x="1484" y="1160"/>
                      <a:pt x="1527" y="1354"/>
                    </a:cubicBezTo>
                    <a:cubicBezTo>
                      <a:pt x="344" y="1354"/>
                      <a:pt x="0" y="1354"/>
                      <a:pt x="0" y="1354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444" y="0"/>
                    </a:lnTo>
                  </a:path>
                </a:pathLst>
              </a:custGeom>
              <a:solidFill>
                <a:srgbClr val="A7B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3" name="Freeform 1339"/>
              <p:cNvSpPr>
                <a:spLocks noChangeArrowheads="1"/>
              </p:cNvSpPr>
              <p:nvPr/>
            </p:nvSpPr>
            <p:spPr bwMode="auto">
              <a:xfrm>
                <a:off x="5394264" y="3789610"/>
                <a:ext cx="38096" cy="160289"/>
              </a:xfrm>
              <a:custGeom>
                <a:avLst/>
                <a:gdLst>
                  <a:gd name="T0" fmla="*/ 1817068 w 274"/>
                  <a:gd name="T1" fmla="*/ 0 h 1185"/>
                  <a:gd name="T2" fmla="*/ 0 w 274"/>
                  <a:gd name="T3" fmla="*/ 17070711 h 1185"/>
                  <a:gd name="T4" fmla="*/ 2648367 w 274"/>
                  <a:gd name="T5" fmla="*/ 21663227 h 1185"/>
                  <a:gd name="T6" fmla="*/ 5277408 w 274"/>
                  <a:gd name="T7" fmla="*/ 17070711 h 1185"/>
                  <a:gd name="T8" fmla="*/ 3614949 w 274"/>
                  <a:gd name="T9" fmla="*/ 0 h 1185"/>
                  <a:gd name="T10" fmla="*/ 1817068 w 274"/>
                  <a:gd name="T11" fmla="*/ 0 h 1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5">
                    <a:moveTo>
                      <a:pt x="94" y="0"/>
                    </a:moveTo>
                    <a:lnTo>
                      <a:pt x="0" y="933"/>
                    </a:lnTo>
                    <a:lnTo>
                      <a:pt x="137" y="1184"/>
                    </a:lnTo>
                    <a:lnTo>
                      <a:pt x="273" y="933"/>
                    </a:lnTo>
                    <a:lnTo>
                      <a:pt x="187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4" name="Freeform 1340"/>
              <p:cNvSpPr>
                <a:spLocks noChangeArrowheads="1"/>
              </p:cNvSpPr>
              <p:nvPr/>
            </p:nvSpPr>
            <p:spPr bwMode="auto">
              <a:xfrm>
                <a:off x="5397438" y="3772153"/>
                <a:ext cx="31747" cy="33328"/>
              </a:xfrm>
              <a:custGeom>
                <a:avLst/>
                <a:gdLst>
                  <a:gd name="T0" fmla="*/ 4113709 w 244"/>
                  <a:gd name="T1" fmla="*/ 2239097 h 245"/>
                  <a:gd name="T2" fmla="*/ 2065377 w 244"/>
                  <a:gd name="T3" fmla="*/ 4515196 h 245"/>
                  <a:gd name="T4" fmla="*/ 0 w 244"/>
                  <a:gd name="T5" fmla="*/ 2239097 h 245"/>
                  <a:gd name="T6" fmla="*/ 2065377 w 244"/>
                  <a:gd name="T7" fmla="*/ 0 h 245"/>
                  <a:gd name="T8" fmla="*/ 4113709 w 244"/>
                  <a:gd name="T9" fmla="*/ 2239097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" h="245">
                    <a:moveTo>
                      <a:pt x="243" y="121"/>
                    </a:moveTo>
                    <a:lnTo>
                      <a:pt x="122" y="244"/>
                    </a:lnTo>
                    <a:lnTo>
                      <a:pt x="0" y="121"/>
                    </a:lnTo>
                    <a:lnTo>
                      <a:pt x="122" y="0"/>
                    </a:lnTo>
                    <a:lnTo>
                      <a:pt x="243" y="121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5" name="Freeform 1341"/>
              <p:cNvSpPr>
                <a:spLocks noChangeArrowheads="1"/>
              </p:cNvSpPr>
              <p:nvPr/>
            </p:nvSpPr>
            <p:spPr bwMode="auto">
              <a:xfrm>
                <a:off x="5413312" y="3402377"/>
                <a:ext cx="120637" cy="320578"/>
              </a:xfrm>
              <a:custGeom>
                <a:avLst/>
                <a:gdLst>
                  <a:gd name="T0" fmla="*/ 0 w 897"/>
                  <a:gd name="T1" fmla="*/ 0 h 2374"/>
                  <a:gd name="T2" fmla="*/ 0 w 897"/>
                  <a:gd name="T3" fmla="*/ 0 h 2374"/>
                  <a:gd name="T4" fmla="*/ 16206377 w 897"/>
                  <a:gd name="T5" fmla="*/ 20404911 h 2374"/>
                  <a:gd name="T6" fmla="*/ 11666418 w 897"/>
                  <a:gd name="T7" fmla="*/ 38165932 h 2374"/>
                  <a:gd name="T8" fmla="*/ 0 w 897"/>
                  <a:gd name="T9" fmla="*/ 43271683 h 2374"/>
                  <a:gd name="T10" fmla="*/ 0 w 897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7" h="2374">
                    <a:moveTo>
                      <a:pt x="0" y="0"/>
                    </a:moveTo>
                    <a:lnTo>
                      <a:pt x="0" y="0"/>
                    </a:lnTo>
                    <a:cubicBezTo>
                      <a:pt x="344" y="0"/>
                      <a:pt x="896" y="201"/>
                      <a:pt x="896" y="1119"/>
                    </a:cubicBezTo>
                    <a:cubicBezTo>
                      <a:pt x="896" y="1649"/>
                      <a:pt x="716" y="2000"/>
                      <a:pt x="645" y="2093"/>
                    </a:cubicBezTo>
                    <a:cubicBezTo>
                      <a:pt x="573" y="2180"/>
                      <a:pt x="186" y="2373"/>
                      <a:pt x="0" y="2373"/>
                    </a:cubicBezTo>
                    <a:cubicBezTo>
                      <a:pt x="0" y="1442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6" name="Freeform 1342"/>
              <p:cNvSpPr>
                <a:spLocks noChangeArrowheads="1"/>
              </p:cNvSpPr>
              <p:nvPr/>
            </p:nvSpPr>
            <p:spPr bwMode="auto">
              <a:xfrm>
                <a:off x="5505377" y="3542035"/>
                <a:ext cx="53969" cy="76177"/>
              </a:xfrm>
              <a:custGeom>
                <a:avLst/>
                <a:gdLst>
                  <a:gd name="T0" fmla="*/ 6993013 w 402"/>
                  <a:gd name="T1" fmla="*/ 5701147 h 559"/>
                  <a:gd name="T2" fmla="*/ 6993013 w 402"/>
                  <a:gd name="T3" fmla="*/ 5701147 h 559"/>
                  <a:gd name="T4" fmla="*/ 4145410 w 402"/>
                  <a:gd name="T5" fmla="*/ 260010 h 559"/>
                  <a:gd name="T6" fmla="*/ 252392 w 402"/>
                  <a:gd name="T7" fmla="*/ 4772578 h 559"/>
                  <a:gd name="T8" fmla="*/ 3099995 w 402"/>
                  <a:gd name="T9" fmla="*/ 10120912 h 559"/>
                  <a:gd name="T10" fmla="*/ 6993013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388" y="307"/>
                    </a:moveTo>
                    <a:lnTo>
                      <a:pt x="388" y="307"/>
                    </a:lnTo>
                    <a:cubicBezTo>
                      <a:pt x="401" y="158"/>
                      <a:pt x="330" y="28"/>
                      <a:pt x="230" y="14"/>
                    </a:cubicBezTo>
                    <a:cubicBezTo>
                      <a:pt x="129" y="0"/>
                      <a:pt x="29" y="108"/>
                      <a:pt x="14" y="257"/>
                    </a:cubicBezTo>
                    <a:cubicBezTo>
                      <a:pt x="0" y="402"/>
                      <a:pt x="72" y="530"/>
                      <a:pt x="172" y="545"/>
                    </a:cubicBezTo>
                    <a:cubicBezTo>
                      <a:pt x="273" y="558"/>
                      <a:pt x="366" y="452"/>
                      <a:pt x="388" y="307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7" name="Freeform 1343"/>
              <p:cNvSpPr>
                <a:spLocks noChangeArrowheads="1"/>
              </p:cNvSpPr>
              <p:nvPr/>
            </p:nvSpPr>
            <p:spPr bwMode="auto">
              <a:xfrm>
                <a:off x="5294262" y="3402377"/>
                <a:ext cx="119049" cy="320578"/>
              </a:xfrm>
              <a:custGeom>
                <a:avLst/>
                <a:gdLst>
                  <a:gd name="T0" fmla="*/ 15888565 w 891"/>
                  <a:gd name="T1" fmla="*/ 0 h 2374"/>
                  <a:gd name="T2" fmla="*/ 15888565 w 891"/>
                  <a:gd name="T3" fmla="*/ 0 h 2374"/>
                  <a:gd name="T4" fmla="*/ 0 w 891"/>
                  <a:gd name="T5" fmla="*/ 20404911 h 2374"/>
                  <a:gd name="T6" fmla="*/ 4480972 w 891"/>
                  <a:gd name="T7" fmla="*/ 38165932 h 2374"/>
                  <a:gd name="T8" fmla="*/ 15888565 w 891"/>
                  <a:gd name="T9" fmla="*/ 43271683 h 2374"/>
                  <a:gd name="T10" fmla="*/ 15888565 w 891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" h="2374">
                    <a:moveTo>
                      <a:pt x="890" y="0"/>
                    </a:moveTo>
                    <a:lnTo>
                      <a:pt x="890" y="0"/>
                    </a:lnTo>
                    <a:cubicBezTo>
                      <a:pt x="546" y="0"/>
                      <a:pt x="0" y="201"/>
                      <a:pt x="0" y="1119"/>
                    </a:cubicBezTo>
                    <a:cubicBezTo>
                      <a:pt x="0" y="1649"/>
                      <a:pt x="173" y="2000"/>
                      <a:pt x="251" y="2093"/>
                    </a:cubicBezTo>
                    <a:cubicBezTo>
                      <a:pt x="316" y="2180"/>
                      <a:pt x="710" y="2373"/>
                      <a:pt x="890" y="2373"/>
                    </a:cubicBezTo>
                    <a:cubicBezTo>
                      <a:pt x="890" y="1442"/>
                      <a:pt x="890" y="0"/>
                      <a:pt x="890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8" name="Freeform 1344"/>
              <p:cNvSpPr>
                <a:spLocks noChangeArrowheads="1"/>
              </p:cNvSpPr>
              <p:nvPr/>
            </p:nvSpPr>
            <p:spPr bwMode="auto">
              <a:xfrm>
                <a:off x="5267277" y="3542035"/>
                <a:ext cx="55557" cy="76177"/>
              </a:xfrm>
              <a:custGeom>
                <a:avLst/>
                <a:gdLst>
                  <a:gd name="T0" fmla="*/ 286492 w 402"/>
                  <a:gd name="T1" fmla="*/ 5701147 h 559"/>
                  <a:gd name="T2" fmla="*/ 286492 w 402"/>
                  <a:gd name="T3" fmla="*/ 5701147 h 559"/>
                  <a:gd name="T4" fmla="*/ 3285188 w 402"/>
                  <a:gd name="T5" fmla="*/ 260010 h 559"/>
                  <a:gd name="T6" fmla="*/ 7277000 w 402"/>
                  <a:gd name="T7" fmla="*/ 4772578 h 559"/>
                  <a:gd name="T8" fmla="*/ 4392873 w 402"/>
                  <a:gd name="T9" fmla="*/ 10120912 h 559"/>
                  <a:gd name="T10" fmla="*/ 286492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15" y="307"/>
                    </a:moveTo>
                    <a:lnTo>
                      <a:pt x="15" y="307"/>
                    </a:lnTo>
                    <a:cubicBezTo>
                      <a:pt x="0" y="158"/>
                      <a:pt x="72" y="28"/>
                      <a:pt x="172" y="14"/>
                    </a:cubicBezTo>
                    <a:cubicBezTo>
                      <a:pt x="273" y="0"/>
                      <a:pt x="366" y="108"/>
                      <a:pt x="381" y="257"/>
                    </a:cubicBezTo>
                    <a:cubicBezTo>
                      <a:pt x="401" y="402"/>
                      <a:pt x="330" y="530"/>
                      <a:pt x="230" y="545"/>
                    </a:cubicBezTo>
                    <a:cubicBezTo>
                      <a:pt x="122" y="558"/>
                      <a:pt x="29" y="452"/>
                      <a:pt x="15" y="307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9" name="Freeform 1345"/>
              <p:cNvSpPr>
                <a:spLocks noChangeArrowheads="1"/>
              </p:cNvSpPr>
              <p:nvPr/>
            </p:nvSpPr>
            <p:spPr bwMode="auto">
              <a:xfrm>
                <a:off x="5352993" y="3751522"/>
                <a:ext cx="60318" cy="66655"/>
              </a:xfrm>
              <a:custGeom>
                <a:avLst/>
                <a:gdLst>
                  <a:gd name="T0" fmla="*/ 8139278 w 446"/>
                  <a:gd name="T1" fmla="*/ 2667839 h 488"/>
                  <a:gd name="T2" fmla="*/ 1573001 w 446"/>
                  <a:gd name="T3" fmla="*/ 0 h 488"/>
                  <a:gd name="T4" fmla="*/ 0 w 446"/>
                  <a:gd name="T5" fmla="*/ 1735079 h 488"/>
                  <a:gd name="T6" fmla="*/ 3273942 w 446"/>
                  <a:gd name="T7" fmla="*/ 9085568 h 488"/>
                  <a:gd name="T8" fmla="*/ 8139278 w 446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" h="488">
                    <a:moveTo>
                      <a:pt x="445" y="143"/>
                    </a:moveTo>
                    <a:lnTo>
                      <a:pt x="86" y="0"/>
                    </a:lnTo>
                    <a:lnTo>
                      <a:pt x="0" y="93"/>
                    </a:lnTo>
                    <a:lnTo>
                      <a:pt x="179" y="487"/>
                    </a:lnTo>
                    <a:lnTo>
                      <a:pt x="445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0" name="Freeform 1346"/>
              <p:cNvSpPr>
                <a:spLocks noChangeArrowheads="1"/>
              </p:cNvSpPr>
              <p:nvPr/>
            </p:nvSpPr>
            <p:spPr bwMode="auto">
              <a:xfrm>
                <a:off x="5413312" y="3751522"/>
                <a:ext cx="61906" cy="66655"/>
              </a:xfrm>
              <a:custGeom>
                <a:avLst/>
                <a:gdLst>
                  <a:gd name="T0" fmla="*/ 0 w 453"/>
                  <a:gd name="T1" fmla="*/ 2667839 h 488"/>
                  <a:gd name="T2" fmla="*/ 6816493 w 453"/>
                  <a:gd name="T3" fmla="*/ 0 h 488"/>
                  <a:gd name="T4" fmla="*/ 8441218 w 453"/>
                  <a:gd name="T5" fmla="*/ 1735079 h 488"/>
                  <a:gd name="T6" fmla="*/ 5079708 w 453"/>
                  <a:gd name="T7" fmla="*/ 9085568 h 488"/>
                  <a:gd name="T8" fmla="*/ 0 w 453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88">
                    <a:moveTo>
                      <a:pt x="0" y="143"/>
                    </a:moveTo>
                    <a:lnTo>
                      <a:pt x="365" y="0"/>
                    </a:lnTo>
                    <a:lnTo>
                      <a:pt x="452" y="93"/>
                    </a:lnTo>
                    <a:lnTo>
                      <a:pt x="272" y="487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1" name="Freeform 1347"/>
              <p:cNvSpPr>
                <a:spLocks noChangeArrowheads="1"/>
              </p:cNvSpPr>
              <p:nvPr/>
            </p:nvSpPr>
            <p:spPr bwMode="auto">
              <a:xfrm>
                <a:off x="5308548" y="3895940"/>
                <a:ext cx="60318" cy="12696"/>
              </a:xfrm>
              <a:custGeom>
                <a:avLst/>
                <a:gdLst>
                  <a:gd name="T0" fmla="*/ 8031502 w 452"/>
                  <a:gd name="T1" fmla="*/ 1678812 h 95"/>
                  <a:gd name="T2" fmla="*/ 0 w 452"/>
                  <a:gd name="T3" fmla="*/ 1678812 h 95"/>
                  <a:gd name="T4" fmla="*/ 0 w 452"/>
                  <a:gd name="T5" fmla="*/ 0 h 95"/>
                  <a:gd name="T6" fmla="*/ 8031502 w 452"/>
                  <a:gd name="T7" fmla="*/ 0 h 95"/>
                  <a:gd name="T8" fmla="*/ 8031502 w 452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2" h="95">
                    <a:moveTo>
                      <a:pt x="451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51" y="0"/>
                    </a:lnTo>
                    <a:lnTo>
                      <a:pt x="451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2" name="Freeform 1348"/>
              <p:cNvSpPr>
                <a:spLocks noChangeArrowheads="1"/>
              </p:cNvSpPr>
              <p:nvPr/>
            </p:nvSpPr>
            <p:spPr bwMode="auto">
              <a:xfrm>
                <a:off x="5459345" y="3895940"/>
                <a:ext cx="60318" cy="12696"/>
              </a:xfrm>
              <a:custGeom>
                <a:avLst/>
                <a:gdLst>
                  <a:gd name="T0" fmla="*/ 8157433 w 445"/>
                  <a:gd name="T1" fmla="*/ 1678812 h 95"/>
                  <a:gd name="T2" fmla="*/ 0 w 445"/>
                  <a:gd name="T3" fmla="*/ 1678812 h 95"/>
                  <a:gd name="T4" fmla="*/ 0 w 445"/>
                  <a:gd name="T5" fmla="*/ 0 h 95"/>
                  <a:gd name="T6" fmla="*/ 8157433 w 445"/>
                  <a:gd name="T7" fmla="*/ 0 h 95"/>
                  <a:gd name="T8" fmla="*/ 8157433 w 445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5" h="95">
                    <a:moveTo>
                      <a:pt x="444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44" y="0"/>
                    </a:lnTo>
                    <a:lnTo>
                      <a:pt x="444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3" name="Freeform 1349"/>
              <p:cNvSpPr>
                <a:spLocks noChangeArrowheads="1"/>
              </p:cNvSpPr>
              <p:nvPr/>
            </p:nvSpPr>
            <p:spPr bwMode="auto">
              <a:xfrm>
                <a:off x="5289500" y="3380159"/>
                <a:ext cx="123812" cy="204725"/>
              </a:xfrm>
              <a:custGeom>
                <a:avLst/>
                <a:gdLst>
                  <a:gd name="T0" fmla="*/ 2722651 w 919"/>
                  <a:gd name="T1" fmla="*/ 27429530 h 1527"/>
                  <a:gd name="T2" fmla="*/ 2722651 w 919"/>
                  <a:gd name="T3" fmla="*/ 27429530 h 1527"/>
                  <a:gd name="T4" fmla="*/ 3775390 w 919"/>
                  <a:gd name="T5" fmla="*/ 27429530 h 1527"/>
                  <a:gd name="T6" fmla="*/ 5064032 w 919"/>
                  <a:gd name="T7" fmla="*/ 21749517 h 1527"/>
                  <a:gd name="T8" fmla="*/ 5064032 w 919"/>
                  <a:gd name="T9" fmla="*/ 18927476 h 1527"/>
                  <a:gd name="T10" fmla="*/ 4283572 w 919"/>
                  <a:gd name="T11" fmla="*/ 15566206 h 1527"/>
                  <a:gd name="T12" fmla="*/ 16662347 w 919"/>
                  <a:gd name="T13" fmla="*/ 10047882 h 1527"/>
                  <a:gd name="T14" fmla="*/ 16662347 w 919"/>
                  <a:gd name="T15" fmla="*/ 0 h 1527"/>
                  <a:gd name="T16" fmla="*/ 0 w 919"/>
                  <a:gd name="T17" fmla="*/ 13660802 h 1527"/>
                  <a:gd name="T18" fmla="*/ 0 w 919"/>
                  <a:gd name="T19" fmla="*/ 21893241 h 1527"/>
                  <a:gd name="T20" fmla="*/ 2087290 w 919"/>
                  <a:gd name="T21" fmla="*/ 22414505 h 1527"/>
                  <a:gd name="T22" fmla="*/ 2722651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150" y="1526"/>
                    </a:moveTo>
                    <a:lnTo>
                      <a:pt x="150" y="1526"/>
                    </a:lnTo>
                    <a:cubicBezTo>
                      <a:pt x="208" y="1526"/>
                      <a:pt x="208" y="1526"/>
                      <a:pt x="208" y="1526"/>
                    </a:cubicBezTo>
                    <a:cubicBezTo>
                      <a:pt x="208" y="1526"/>
                      <a:pt x="172" y="1282"/>
                      <a:pt x="279" y="1210"/>
                    </a:cubicBezTo>
                    <a:cubicBezTo>
                      <a:pt x="279" y="1089"/>
                      <a:pt x="279" y="1053"/>
                      <a:pt x="279" y="1053"/>
                    </a:cubicBezTo>
                    <a:cubicBezTo>
                      <a:pt x="279" y="1053"/>
                      <a:pt x="236" y="1046"/>
                      <a:pt x="236" y="866"/>
                    </a:cubicBezTo>
                    <a:cubicBezTo>
                      <a:pt x="236" y="688"/>
                      <a:pt x="459" y="559"/>
                      <a:pt x="918" y="559"/>
                    </a:cubicBezTo>
                    <a:cubicBezTo>
                      <a:pt x="918" y="293"/>
                      <a:pt x="918" y="0"/>
                      <a:pt x="918" y="0"/>
                    </a:cubicBezTo>
                    <a:cubicBezTo>
                      <a:pt x="918" y="0"/>
                      <a:pt x="0" y="93"/>
                      <a:pt x="0" y="760"/>
                    </a:cubicBezTo>
                    <a:cubicBezTo>
                      <a:pt x="0" y="1039"/>
                      <a:pt x="0" y="1218"/>
                      <a:pt x="0" y="1218"/>
                    </a:cubicBezTo>
                    <a:cubicBezTo>
                      <a:pt x="0" y="1218"/>
                      <a:pt x="72" y="1204"/>
                      <a:pt x="115" y="1247"/>
                    </a:cubicBezTo>
                    <a:cubicBezTo>
                      <a:pt x="172" y="1290"/>
                      <a:pt x="150" y="1526"/>
                      <a:pt x="150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4" name="Freeform 1350"/>
              <p:cNvSpPr>
                <a:spLocks noChangeArrowheads="1"/>
              </p:cNvSpPr>
              <p:nvPr/>
            </p:nvSpPr>
            <p:spPr bwMode="auto">
              <a:xfrm>
                <a:off x="5413312" y="3380159"/>
                <a:ext cx="123812" cy="204725"/>
              </a:xfrm>
              <a:custGeom>
                <a:avLst/>
                <a:gdLst>
                  <a:gd name="T0" fmla="*/ 14066875 w 919"/>
                  <a:gd name="T1" fmla="*/ 27429530 h 1527"/>
                  <a:gd name="T2" fmla="*/ 14066875 w 919"/>
                  <a:gd name="T3" fmla="*/ 27429530 h 1527"/>
                  <a:gd name="T4" fmla="*/ 12887091 w 919"/>
                  <a:gd name="T5" fmla="*/ 27429530 h 1527"/>
                  <a:gd name="T6" fmla="*/ 11580127 w 919"/>
                  <a:gd name="T7" fmla="*/ 21749517 h 1527"/>
                  <a:gd name="T8" fmla="*/ 11580127 w 919"/>
                  <a:gd name="T9" fmla="*/ 18927476 h 1527"/>
                  <a:gd name="T10" fmla="*/ 12342534 w 919"/>
                  <a:gd name="T11" fmla="*/ 15566206 h 1527"/>
                  <a:gd name="T12" fmla="*/ 0 w 919"/>
                  <a:gd name="T13" fmla="*/ 10047882 h 1527"/>
                  <a:gd name="T14" fmla="*/ 0 w 919"/>
                  <a:gd name="T15" fmla="*/ 0 h 1527"/>
                  <a:gd name="T16" fmla="*/ 16662347 w 919"/>
                  <a:gd name="T17" fmla="*/ 13660802 h 1527"/>
                  <a:gd name="T18" fmla="*/ 16662347 w 919"/>
                  <a:gd name="T19" fmla="*/ 21893241 h 1527"/>
                  <a:gd name="T20" fmla="*/ 14575057 w 919"/>
                  <a:gd name="T21" fmla="*/ 22414505 h 1527"/>
                  <a:gd name="T22" fmla="*/ 14066875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775" y="1526"/>
                    </a:moveTo>
                    <a:lnTo>
                      <a:pt x="775" y="1526"/>
                    </a:lnTo>
                    <a:cubicBezTo>
                      <a:pt x="710" y="1526"/>
                      <a:pt x="710" y="1526"/>
                      <a:pt x="710" y="1526"/>
                    </a:cubicBezTo>
                    <a:cubicBezTo>
                      <a:pt x="710" y="1526"/>
                      <a:pt x="753" y="1282"/>
                      <a:pt x="638" y="1210"/>
                    </a:cubicBezTo>
                    <a:cubicBezTo>
                      <a:pt x="638" y="1089"/>
                      <a:pt x="638" y="1053"/>
                      <a:pt x="638" y="1053"/>
                    </a:cubicBezTo>
                    <a:cubicBezTo>
                      <a:pt x="638" y="1053"/>
                      <a:pt x="680" y="1046"/>
                      <a:pt x="680" y="866"/>
                    </a:cubicBezTo>
                    <a:cubicBezTo>
                      <a:pt x="680" y="688"/>
                      <a:pt x="466" y="559"/>
                      <a:pt x="0" y="559"/>
                    </a:cubicBezTo>
                    <a:cubicBezTo>
                      <a:pt x="0" y="293"/>
                      <a:pt x="0" y="0"/>
                      <a:pt x="0" y="0"/>
                    </a:cubicBezTo>
                    <a:cubicBezTo>
                      <a:pt x="0" y="0"/>
                      <a:pt x="918" y="93"/>
                      <a:pt x="918" y="760"/>
                    </a:cubicBezTo>
                    <a:cubicBezTo>
                      <a:pt x="918" y="1039"/>
                      <a:pt x="918" y="1218"/>
                      <a:pt x="918" y="1218"/>
                    </a:cubicBezTo>
                    <a:cubicBezTo>
                      <a:pt x="918" y="1218"/>
                      <a:pt x="853" y="1204"/>
                      <a:pt x="803" y="1247"/>
                    </a:cubicBezTo>
                    <a:cubicBezTo>
                      <a:pt x="753" y="1290"/>
                      <a:pt x="775" y="1526"/>
                      <a:pt x="775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5" name="Freeform 1351"/>
              <p:cNvSpPr>
                <a:spLocks noChangeArrowheads="1"/>
              </p:cNvSpPr>
              <p:nvPr/>
            </p:nvSpPr>
            <p:spPr bwMode="auto">
              <a:xfrm>
                <a:off x="5375216" y="3653127"/>
                <a:ext cx="77780" cy="15870"/>
              </a:xfrm>
              <a:custGeom>
                <a:avLst/>
                <a:gdLst>
                  <a:gd name="T0" fmla="*/ 5126142 w 583"/>
                  <a:gd name="T1" fmla="*/ 2152437 h 116"/>
                  <a:gd name="T2" fmla="*/ 5126142 w 583"/>
                  <a:gd name="T3" fmla="*/ 2152437 h 116"/>
                  <a:gd name="T4" fmla="*/ 10359149 w 583"/>
                  <a:gd name="T5" fmla="*/ 0 h 116"/>
                  <a:gd name="T6" fmla="*/ 0 w 583"/>
                  <a:gd name="T7" fmla="*/ 0 h 116"/>
                  <a:gd name="T8" fmla="*/ 5126142 w 583"/>
                  <a:gd name="T9" fmla="*/ 2152437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3" h="116">
                    <a:moveTo>
                      <a:pt x="288" y="115"/>
                    </a:moveTo>
                    <a:lnTo>
                      <a:pt x="288" y="115"/>
                    </a:lnTo>
                    <a:cubicBezTo>
                      <a:pt x="452" y="115"/>
                      <a:pt x="582" y="65"/>
                      <a:pt x="5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130" y="115"/>
                      <a:pt x="288" y="1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grpSp>
          <p:nvGrpSpPr>
            <p:cNvPr id="10" name="Group 9697"/>
            <p:cNvGrpSpPr>
              <a:grpSpLocks/>
            </p:cNvGrpSpPr>
            <p:nvPr/>
          </p:nvGrpSpPr>
          <p:grpSpPr bwMode="auto">
            <a:xfrm>
              <a:off x="2881003" y="916848"/>
              <a:ext cx="948128" cy="924875"/>
              <a:chOff x="5086322" y="3294460"/>
              <a:chExt cx="655567" cy="655439"/>
            </a:xfrm>
          </p:grpSpPr>
          <p:sp>
            <p:nvSpPr>
              <p:cNvPr id="20" name="Freeform 1334"/>
              <p:cNvSpPr>
                <a:spLocks noChangeArrowheads="1"/>
              </p:cNvSpPr>
              <p:nvPr/>
            </p:nvSpPr>
            <p:spPr bwMode="auto">
              <a:xfrm>
                <a:off x="5086322" y="3294460"/>
                <a:ext cx="655567" cy="655439"/>
              </a:xfrm>
              <a:custGeom>
                <a:avLst/>
                <a:gdLst>
                  <a:gd name="T0" fmla="*/ 88502490 w 4855"/>
                  <a:gd name="T1" fmla="*/ 44179289 h 4855"/>
                  <a:gd name="T2" fmla="*/ 88502490 w 4855"/>
                  <a:gd name="T3" fmla="*/ 44179289 h 4855"/>
                  <a:gd name="T4" fmla="*/ 44196558 w 4855"/>
                  <a:gd name="T5" fmla="*/ 0 h 4855"/>
                  <a:gd name="T6" fmla="*/ 0 w 4855"/>
                  <a:gd name="T7" fmla="*/ 44179289 h 4855"/>
                  <a:gd name="T8" fmla="*/ 44196558 w 4855"/>
                  <a:gd name="T9" fmla="*/ 88467930 h 4855"/>
                  <a:gd name="T10" fmla="*/ 88502490 w 4855"/>
                  <a:gd name="T11" fmla="*/ 44179289 h 48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5">
                    <a:moveTo>
                      <a:pt x="4854" y="2424"/>
                    </a:moveTo>
                    <a:lnTo>
                      <a:pt x="4854" y="2424"/>
                    </a:lnTo>
                    <a:cubicBezTo>
                      <a:pt x="4854" y="1083"/>
                      <a:pt x="3765" y="0"/>
                      <a:pt x="2424" y="0"/>
                    </a:cubicBezTo>
                    <a:cubicBezTo>
                      <a:pt x="1082" y="0"/>
                      <a:pt x="0" y="1083"/>
                      <a:pt x="0" y="2424"/>
                    </a:cubicBezTo>
                    <a:cubicBezTo>
                      <a:pt x="0" y="3764"/>
                      <a:pt x="1082" y="4854"/>
                      <a:pt x="2424" y="4854"/>
                    </a:cubicBezTo>
                    <a:cubicBezTo>
                      <a:pt x="3765" y="4854"/>
                      <a:pt x="4854" y="3764"/>
                      <a:pt x="4854" y="2424"/>
                    </a:cubicBezTo>
                  </a:path>
                </a:pathLst>
              </a:custGeom>
              <a:solidFill>
                <a:srgbClr val="F5A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1" name="Freeform 1335"/>
              <p:cNvSpPr>
                <a:spLocks noChangeArrowheads="1"/>
              </p:cNvSpPr>
              <p:nvPr/>
            </p:nvSpPr>
            <p:spPr bwMode="auto">
              <a:xfrm>
                <a:off x="5413312" y="3294460"/>
                <a:ext cx="328577" cy="655439"/>
              </a:xfrm>
              <a:custGeom>
                <a:avLst/>
                <a:gdLst>
                  <a:gd name="T0" fmla="*/ 44392631 w 2431"/>
                  <a:gd name="T1" fmla="*/ 44179289 h 4855"/>
                  <a:gd name="T2" fmla="*/ 44392631 w 2431"/>
                  <a:gd name="T3" fmla="*/ 44179289 h 4855"/>
                  <a:gd name="T4" fmla="*/ 0 w 2431"/>
                  <a:gd name="T5" fmla="*/ 0 h 4855"/>
                  <a:gd name="T6" fmla="*/ 0 w 2431"/>
                  <a:gd name="T7" fmla="*/ 88467930 h 4855"/>
                  <a:gd name="T8" fmla="*/ 44392631 w 2431"/>
                  <a:gd name="T9" fmla="*/ 44179289 h 4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1" h="4855">
                    <a:moveTo>
                      <a:pt x="2430" y="2424"/>
                    </a:moveTo>
                    <a:lnTo>
                      <a:pt x="2430" y="2424"/>
                    </a:lnTo>
                    <a:cubicBezTo>
                      <a:pt x="2430" y="1083"/>
                      <a:pt x="1341" y="0"/>
                      <a:pt x="0" y="0"/>
                    </a:cubicBezTo>
                    <a:cubicBezTo>
                      <a:pt x="0" y="4854"/>
                      <a:pt x="0" y="4854"/>
                      <a:pt x="0" y="4854"/>
                    </a:cubicBezTo>
                    <a:cubicBezTo>
                      <a:pt x="1341" y="4854"/>
                      <a:pt x="2430" y="3764"/>
                      <a:pt x="2430" y="2424"/>
                    </a:cubicBezTo>
                  </a:path>
                </a:pathLst>
              </a:custGeom>
              <a:solidFill>
                <a:srgbClr val="ED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2" name="Freeform 1336"/>
              <p:cNvSpPr>
                <a:spLocks noChangeArrowheads="1"/>
              </p:cNvSpPr>
              <p:nvPr/>
            </p:nvSpPr>
            <p:spPr bwMode="auto">
              <a:xfrm>
                <a:off x="5365692" y="3705498"/>
                <a:ext cx="96828" cy="104743"/>
              </a:xfrm>
              <a:custGeom>
                <a:avLst/>
                <a:gdLst>
                  <a:gd name="T0" fmla="*/ 13168063 w 711"/>
                  <a:gd name="T1" fmla="*/ 14156274 h 774"/>
                  <a:gd name="T2" fmla="*/ 0 w 711"/>
                  <a:gd name="T3" fmla="*/ 14156274 h 774"/>
                  <a:gd name="T4" fmla="*/ 0 w 711"/>
                  <a:gd name="T5" fmla="*/ 0 h 774"/>
                  <a:gd name="T6" fmla="*/ 13168063 w 711"/>
                  <a:gd name="T7" fmla="*/ 0 h 774"/>
                  <a:gd name="T8" fmla="*/ 13168063 w 711"/>
                  <a:gd name="T9" fmla="*/ 14156274 h 7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1" h="774">
                    <a:moveTo>
                      <a:pt x="710" y="773"/>
                    </a:moveTo>
                    <a:lnTo>
                      <a:pt x="0" y="773"/>
                    </a:lnTo>
                    <a:lnTo>
                      <a:pt x="0" y="0"/>
                    </a:lnTo>
                    <a:lnTo>
                      <a:pt x="710" y="0"/>
                    </a:lnTo>
                    <a:lnTo>
                      <a:pt x="710" y="773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3" name="Freeform 1337"/>
              <p:cNvSpPr>
                <a:spLocks noChangeArrowheads="1"/>
              </p:cNvSpPr>
              <p:nvPr/>
            </p:nvSpPr>
            <p:spPr bwMode="auto">
              <a:xfrm>
                <a:off x="5206959" y="3767392"/>
                <a:ext cx="206353" cy="182507"/>
              </a:xfrm>
              <a:custGeom>
                <a:avLst/>
                <a:gdLst>
                  <a:gd name="T0" fmla="*/ 19853345 w 1529"/>
                  <a:gd name="T1" fmla="*/ 0 h 1355"/>
                  <a:gd name="T2" fmla="*/ 19853345 w 1529"/>
                  <a:gd name="T3" fmla="*/ 0 h 1355"/>
                  <a:gd name="T4" fmla="*/ 5755616 w 1529"/>
                  <a:gd name="T5" fmla="*/ 3755334 h 1355"/>
                  <a:gd name="T6" fmla="*/ 0 w 1529"/>
                  <a:gd name="T7" fmla="*/ 24563961 h 1355"/>
                  <a:gd name="T8" fmla="*/ 27831068 w 1529"/>
                  <a:gd name="T9" fmla="*/ 24563961 h 1355"/>
                  <a:gd name="T10" fmla="*/ 27831068 w 1529"/>
                  <a:gd name="T11" fmla="*/ 634936 h 1355"/>
                  <a:gd name="T12" fmla="*/ 19853345 w 1529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9" h="1355">
                    <a:moveTo>
                      <a:pt x="1090" y="0"/>
                    </a:moveTo>
                    <a:lnTo>
                      <a:pt x="1090" y="0"/>
                    </a:lnTo>
                    <a:cubicBezTo>
                      <a:pt x="1090" y="0"/>
                      <a:pt x="409" y="99"/>
                      <a:pt x="316" y="207"/>
                    </a:cubicBezTo>
                    <a:cubicBezTo>
                      <a:pt x="223" y="293"/>
                      <a:pt x="43" y="1160"/>
                      <a:pt x="0" y="1354"/>
                    </a:cubicBezTo>
                    <a:cubicBezTo>
                      <a:pt x="1190" y="1354"/>
                      <a:pt x="1528" y="1354"/>
                      <a:pt x="1528" y="1354"/>
                    </a:cubicBezTo>
                    <a:cubicBezTo>
                      <a:pt x="1528" y="35"/>
                      <a:pt x="1528" y="35"/>
                      <a:pt x="1528" y="35"/>
                    </a:cubicBezTo>
                    <a:lnTo>
                      <a:pt x="1090" y="0"/>
                    </a:lnTo>
                  </a:path>
                </a:pathLst>
              </a:custGeom>
              <a:solidFill>
                <a:srgbClr val="C0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4" name="Freeform 1338"/>
              <p:cNvSpPr>
                <a:spLocks noChangeArrowheads="1"/>
              </p:cNvSpPr>
              <p:nvPr/>
            </p:nvSpPr>
            <p:spPr bwMode="auto">
              <a:xfrm>
                <a:off x="5413312" y="3767392"/>
                <a:ext cx="206353" cy="182507"/>
              </a:xfrm>
              <a:custGeom>
                <a:avLst/>
                <a:gdLst>
                  <a:gd name="T0" fmla="*/ 8097600 w 1528"/>
                  <a:gd name="T1" fmla="*/ 0 h 1355"/>
                  <a:gd name="T2" fmla="*/ 8097600 w 1528"/>
                  <a:gd name="T3" fmla="*/ 0 h 1355"/>
                  <a:gd name="T4" fmla="*/ 22213738 w 1528"/>
                  <a:gd name="T5" fmla="*/ 3755334 h 1355"/>
                  <a:gd name="T6" fmla="*/ 27849282 w 1528"/>
                  <a:gd name="T7" fmla="*/ 24563961 h 1355"/>
                  <a:gd name="T8" fmla="*/ 0 w 1528"/>
                  <a:gd name="T9" fmla="*/ 24563961 h 1355"/>
                  <a:gd name="T10" fmla="*/ 0 w 1528"/>
                  <a:gd name="T11" fmla="*/ 634936 h 1355"/>
                  <a:gd name="T12" fmla="*/ 8097600 w 1528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8" h="1355">
                    <a:moveTo>
                      <a:pt x="444" y="0"/>
                    </a:moveTo>
                    <a:lnTo>
                      <a:pt x="444" y="0"/>
                    </a:lnTo>
                    <a:cubicBezTo>
                      <a:pt x="444" y="0"/>
                      <a:pt x="1118" y="99"/>
                      <a:pt x="1218" y="207"/>
                    </a:cubicBezTo>
                    <a:cubicBezTo>
                      <a:pt x="1305" y="293"/>
                      <a:pt x="1484" y="1160"/>
                      <a:pt x="1527" y="1354"/>
                    </a:cubicBezTo>
                    <a:cubicBezTo>
                      <a:pt x="344" y="1354"/>
                      <a:pt x="0" y="1354"/>
                      <a:pt x="0" y="1354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444" y="0"/>
                    </a:lnTo>
                  </a:path>
                </a:pathLst>
              </a:custGeom>
              <a:solidFill>
                <a:srgbClr val="A7B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5" name="Freeform 1339"/>
              <p:cNvSpPr>
                <a:spLocks noChangeArrowheads="1"/>
              </p:cNvSpPr>
              <p:nvPr/>
            </p:nvSpPr>
            <p:spPr bwMode="auto">
              <a:xfrm>
                <a:off x="5394264" y="3789610"/>
                <a:ext cx="38096" cy="160289"/>
              </a:xfrm>
              <a:custGeom>
                <a:avLst/>
                <a:gdLst>
                  <a:gd name="T0" fmla="*/ 1817068 w 274"/>
                  <a:gd name="T1" fmla="*/ 0 h 1185"/>
                  <a:gd name="T2" fmla="*/ 0 w 274"/>
                  <a:gd name="T3" fmla="*/ 17070711 h 1185"/>
                  <a:gd name="T4" fmla="*/ 2648367 w 274"/>
                  <a:gd name="T5" fmla="*/ 21663227 h 1185"/>
                  <a:gd name="T6" fmla="*/ 5277408 w 274"/>
                  <a:gd name="T7" fmla="*/ 17070711 h 1185"/>
                  <a:gd name="T8" fmla="*/ 3614949 w 274"/>
                  <a:gd name="T9" fmla="*/ 0 h 1185"/>
                  <a:gd name="T10" fmla="*/ 1817068 w 274"/>
                  <a:gd name="T11" fmla="*/ 0 h 1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5">
                    <a:moveTo>
                      <a:pt x="94" y="0"/>
                    </a:moveTo>
                    <a:lnTo>
                      <a:pt x="0" y="933"/>
                    </a:lnTo>
                    <a:lnTo>
                      <a:pt x="137" y="1184"/>
                    </a:lnTo>
                    <a:lnTo>
                      <a:pt x="273" y="933"/>
                    </a:lnTo>
                    <a:lnTo>
                      <a:pt x="187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6" name="Freeform 1340"/>
              <p:cNvSpPr>
                <a:spLocks noChangeArrowheads="1"/>
              </p:cNvSpPr>
              <p:nvPr/>
            </p:nvSpPr>
            <p:spPr bwMode="auto">
              <a:xfrm>
                <a:off x="5397438" y="3772153"/>
                <a:ext cx="31747" cy="33328"/>
              </a:xfrm>
              <a:custGeom>
                <a:avLst/>
                <a:gdLst>
                  <a:gd name="T0" fmla="*/ 4113709 w 244"/>
                  <a:gd name="T1" fmla="*/ 2239097 h 245"/>
                  <a:gd name="T2" fmla="*/ 2065377 w 244"/>
                  <a:gd name="T3" fmla="*/ 4515196 h 245"/>
                  <a:gd name="T4" fmla="*/ 0 w 244"/>
                  <a:gd name="T5" fmla="*/ 2239097 h 245"/>
                  <a:gd name="T6" fmla="*/ 2065377 w 244"/>
                  <a:gd name="T7" fmla="*/ 0 h 245"/>
                  <a:gd name="T8" fmla="*/ 4113709 w 244"/>
                  <a:gd name="T9" fmla="*/ 2239097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" h="245">
                    <a:moveTo>
                      <a:pt x="243" y="121"/>
                    </a:moveTo>
                    <a:lnTo>
                      <a:pt x="122" y="244"/>
                    </a:lnTo>
                    <a:lnTo>
                      <a:pt x="0" y="121"/>
                    </a:lnTo>
                    <a:lnTo>
                      <a:pt x="122" y="0"/>
                    </a:lnTo>
                    <a:lnTo>
                      <a:pt x="243" y="121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7" name="Freeform 1341"/>
              <p:cNvSpPr>
                <a:spLocks noChangeArrowheads="1"/>
              </p:cNvSpPr>
              <p:nvPr/>
            </p:nvSpPr>
            <p:spPr bwMode="auto">
              <a:xfrm>
                <a:off x="5413312" y="3402377"/>
                <a:ext cx="120637" cy="320578"/>
              </a:xfrm>
              <a:custGeom>
                <a:avLst/>
                <a:gdLst>
                  <a:gd name="T0" fmla="*/ 0 w 897"/>
                  <a:gd name="T1" fmla="*/ 0 h 2374"/>
                  <a:gd name="T2" fmla="*/ 0 w 897"/>
                  <a:gd name="T3" fmla="*/ 0 h 2374"/>
                  <a:gd name="T4" fmla="*/ 16206377 w 897"/>
                  <a:gd name="T5" fmla="*/ 20404911 h 2374"/>
                  <a:gd name="T6" fmla="*/ 11666418 w 897"/>
                  <a:gd name="T7" fmla="*/ 38165932 h 2374"/>
                  <a:gd name="T8" fmla="*/ 0 w 897"/>
                  <a:gd name="T9" fmla="*/ 43271683 h 2374"/>
                  <a:gd name="T10" fmla="*/ 0 w 897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7" h="2374">
                    <a:moveTo>
                      <a:pt x="0" y="0"/>
                    </a:moveTo>
                    <a:lnTo>
                      <a:pt x="0" y="0"/>
                    </a:lnTo>
                    <a:cubicBezTo>
                      <a:pt x="344" y="0"/>
                      <a:pt x="896" y="201"/>
                      <a:pt x="896" y="1119"/>
                    </a:cubicBezTo>
                    <a:cubicBezTo>
                      <a:pt x="896" y="1649"/>
                      <a:pt x="716" y="2000"/>
                      <a:pt x="645" y="2093"/>
                    </a:cubicBezTo>
                    <a:cubicBezTo>
                      <a:pt x="573" y="2180"/>
                      <a:pt x="186" y="2373"/>
                      <a:pt x="0" y="2373"/>
                    </a:cubicBezTo>
                    <a:cubicBezTo>
                      <a:pt x="0" y="1442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8" name="Freeform 1342"/>
              <p:cNvSpPr>
                <a:spLocks noChangeArrowheads="1"/>
              </p:cNvSpPr>
              <p:nvPr/>
            </p:nvSpPr>
            <p:spPr bwMode="auto">
              <a:xfrm>
                <a:off x="5505377" y="3542035"/>
                <a:ext cx="53969" cy="76177"/>
              </a:xfrm>
              <a:custGeom>
                <a:avLst/>
                <a:gdLst>
                  <a:gd name="T0" fmla="*/ 6993013 w 402"/>
                  <a:gd name="T1" fmla="*/ 5701147 h 559"/>
                  <a:gd name="T2" fmla="*/ 6993013 w 402"/>
                  <a:gd name="T3" fmla="*/ 5701147 h 559"/>
                  <a:gd name="T4" fmla="*/ 4145410 w 402"/>
                  <a:gd name="T5" fmla="*/ 260010 h 559"/>
                  <a:gd name="T6" fmla="*/ 252392 w 402"/>
                  <a:gd name="T7" fmla="*/ 4772578 h 559"/>
                  <a:gd name="T8" fmla="*/ 3099995 w 402"/>
                  <a:gd name="T9" fmla="*/ 10120912 h 559"/>
                  <a:gd name="T10" fmla="*/ 6993013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388" y="307"/>
                    </a:moveTo>
                    <a:lnTo>
                      <a:pt x="388" y="307"/>
                    </a:lnTo>
                    <a:cubicBezTo>
                      <a:pt x="401" y="158"/>
                      <a:pt x="330" y="28"/>
                      <a:pt x="230" y="14"/>
                    </a:cubicBezTo>
                    <a:cubicBezTo>
                      <a:pt x="129" y="0"/>
                      <a:pt x="29" y="108"/>
                      <a:pt x="14" y="257"/>
                    </a:cubicBezTo>
                    <a:cubicBezTo>
                      <a:pt x="0" y="402"/>
                      <a:pt x="72" y="530"/>
                      <a:pt x="172" y="545"/>
                    </a:cubicBezTo>
                    <a:cubicBezTo>
                      <a:pt x="273" y="558"/>
                      <a:pt x="366" y="452"/>
                      <a:pt x="388" y="307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9" name="Freeform 1343"/>
              <p:cNvSpPr>
                <a:spLocks noChangeArrowheads="1"/>
              </p:cNvSpPr>
              <p:nvPr/>
            </p:nvSpPr>
            <p:spPr bwMode="auto">
              <a:xfrm>
                <a:off x="5294262" y="3402377"/>
                <a:ext cx="119049" cy="320578"/>
              </a:xfrm>
              <a:custGeom>
                <a:avLst/>
                <a:gdLst>
                  <a:gd name="T0" fmla="*/ 15888565 w 891"/>
                  <a:gd name="T1" fmla="*/ 0 h 2374"/>
                  <a:gd name="T2" fmla="*/ 15888565 w 891"/>
                  <a:gd name="T3" fmla="*/ 0 h 2374"/>
                  <a:gd name="T4" fmla="*/ 0 w 891"/>
                  <a:gd name="T5" fmla="*/ 20404911 h 2374"/>
                  <a:gd name="T6" fmla="*/ 4480972 w 891"/>
                  <a:gd name="T7" fmla="*/ 38165932 h 2374"/>
                  <a:gd name="T8" fmla="*/ 15888565 w 891"/>
                  <a:gd name="T9" fmla="*/ 43271683 h 2374"/>
                  <a:gd name="T10" fmla="*/ 15888565 w 891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" h="2374">
                    <a:moveTo>
                      <a:pt x="890" y="0"/>
                    </a:moveTo>
                    <a:lnTo>
                      <a:pt x="890" y="0"/>
                    </a:lnTo>
                    <a:cubicBezTo>
                      <a:pt x="546" y="0"/>
                      <a:pt x="0" y="201"/>
                      <a:pt x="0" y="1119"/>
                    </a:cubicBezTo>
                    <a:cubicBezTo>
                      <a:pt x="0" y="1649"/>
                      <a:pt x="173" y="2000"/>
                      <a:pt x="251" y="2093"/>
                    </a:cubicBezTo>
                    <a:cubicBezTo>
                      <a:pt x="316" y="2180"/>
                      <a:pt x="710" y="2373"/>
                      <a:pt x="890" y="2373"/>
                    </a:cubicBezTo>
                    <a:cubicBezTo>
                      <a:pt x="890" y="1442"/>
                      <a:pt x="890" y="0"/>
                      <a:pt x="890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0" name="Freeform 1344"/>
              <p:cNvSpPr>
                <a:spLocks noChangeArrowheads="1"/>
              </p:cNvSpPr>
              <p:nvPr/>
            </p:nvSpPr>
            <p:spPr bwMode="auto">
              <a:xfrm>
                <a:off x="5267277" y="3542035"/>
                <a:ext cx="55557" cy="76177"/>
              </a:xfrm>
              <a:custGeom>
                <a:avLst/>
                <a:gdLst>
                  <a:gd name="T0" fmla="*/ 286492 w 402"/>
                  <a:gd name="T1" fmla="*/ 5701147 h 559"/>
                  <a:gd name="T2" fmla="*/ 286492 w 402"/>
                  <a:gd name="T3" fmla="*/ 5701147 h 559"/>
                  <a:gd name="T4" fmla="*/ 3285188 w 402"/>
                  <a:gd name="T5" fmla="*/ 260010 h 559"/>
                  <a:gd name="T6" fmla="*/ 7277000 w 402"/>
                  <a:gd name="T7" fmla="*/ 4772578 h 559"/>
                  <a:gd name="T8" fmla="*/ 4392873 w 402"/>
                  <a:gd name="T9" fmla="*/ 10120912 h 559"/>
                  <a:gd name="T10" fmla="*/ 286492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15" y="307"/>
                    </a:moveTo>
                    <a:lnTo>
                      <a:pt x="15" y="307"/>
                    </a:lnTo>
                    <a:cubicBezTo>
                      <a:pt x="0" y="158"/>
                      <a:pt x="72" y="28"/>
                      <a:pt x="172" y="14"/>
                    </a:cubicBezTo>
                    <a:cubicBezTo>
                      <a:pt x="273" y="0"/>
                      <a:pt x="366" y="108"/>
                      <a:pt x="381" y="257"/>
                    </a:cubicBezTo>
                    <a:cubicBezTo>
                      <a:pt x="401" y="402"/>
                      <a:pt x="330" y="530"/>
                      <a:pt x="230" y="545"/>
                    </a:cubicBezTo>
                    <a:cubicBezTo>
                      <a:pt x="122" y="558"/>
                      <a:pt x="29" y="452"/>
                      <a:pt x="15" y="307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1" name="Freeform 1345"/>
              <p:cNvSpPr>
                <a:spLocks noChangeArrowheads="1"/>
              </p:cNvSpPr>
              <p:nvPr/>
            </p:nvSpPr>
            <p:spPr bwMode="auto">
              <a:xfrm>
                <a:off x="5352993" y="3751522"/>
                <a:ext cx="60318" cy="66655"/>
              </a:xfrm>
              <a:custGeom>
                <a:avLst/>
                <a:gdLst>
                  <a:gd name="T0" fmla="*/ 8139278 w 446"/>
                  <a:gd name="T1" fmla="*/ 2667839 h 488"/>
                  <a:gd name="T2" fmla="*/ 1573001 w 446"/>
                  <a:gd name="T3" fmla="*/ 0 h 488"/>
                  <a:gd name="T4" fmla="*/ 0 w 446"/>
                  <a:gd name="T5" fmla="*/ 1735079 h 488"/>
                  <a:gd name="T6" fmla="*/ 3273942 w 446"/>
                  <a:gd name="T7" fmla="*/ 9085568 h 488"/>
                  <a:gd name="T8" fmla="*/ 8139278 w 446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" h="488">
                    <a:moveTo>
                      <a:pt x="445" y="143"/>
                    </a:moveTo>
                    <a:lnTo>
                      <a:pt x="86" y="0"/>
                    </a:lnTo>
                    <a:lnTo>
                      <a:pt x="0" y="93"/>
                    </a:lnTo>
                    <a:lnTo>
                      <a:pt x="179" y="487"/>
                    </a:lnTo>
                    <a:lnTo>
                      <a:pt x="445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2" name="Freeform 1346"/>
              <p:cNvSpPr>
                <a:spLocks noChangeArrowheads="1"/>
              </p:cNvSpPr>
              <p:nvPr/>
            </p:nvSpPr>
            <p:spPr bwMode="auto">
              <a:xfrm>
                <a:off x="5413312" y="3751522"/>
                <a:ext cx="61906" cy="66655"/>
              </a:xfrm>
              <a:custGeom>
                <a:avLst/>
                <a:gdLst>
                  <a:gd name="T0" fmla="*/ 0 w 453"/>
                  <a:gd name="T1" fmla="*/ 2667839 h 488"/>
                  <a:gd name="T2" fmla="*/ 6816493 w 453"/>
                  <a:gd name="T3" fmla="*/ 0 h 488"/>
                  <a:gd name="T4" fmla="*/ 8441218 w 453"/>
                  <a:gd name="T5" fmla="*/ 1735079 h 488"/>
                  <a:gd name="T6" fmla="*/ 5079708 w 453"/>
                  <a:gd name="T7" fmla="*/ 9085568 h 488"/>
                  <a:gd name="T8" fmla="*/ 0 w 453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88">
                    <a:moveTo>
                      <a:pt x="0" y="143"/>
                    </a:moveTo>
                    <a:lnTo>
                      <a:pt x="365" y="0"/>
                    </a:lnTo>
                    <a:lnTo>
                      <a:pt x="452" y="93"/>
                    </a:lnTo>
                    <a:lnTo>
                      <a:pt x="272" y="487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3" name="Freeform 1347"/>
              <p:cNvSpPr>
                <a:spLocks noChangeArrowheads="1"/>
              </p:cNvSpPr>
              <p:nvPr/>
            </p:nvSpPr>
            <p:spPr bwMode="auto">
              <a:xfrm>
                <a:off x="5308548" y="3895940"/>
                <a:ext cx="60318" cy="12696"/>
              </a:xfrm>
              <a:custGeom>
                <a:avLst/>
                <a:gdLst>
                  <a:gd name="T0" fmla="*/ 8031502 w 452"/>
                  <a:gd name="T1" fmla="*/ 1678812 h 95"/>
                  <a:gd name="T2" fmla="*/ 0 w 452"/>
                  <a:gd name="T3" fmla="*/ 1678812 h 95"/>
                  <a:gd name="T4" fmla="*/ 0 w 452"/>
                  <a:gd name="T5" fmla="*/ 0 h 95"/>
                  <a:gd name="T6" fmla="*/ 8031502 w 452"/>
                  <a:gd name="T7" fmla="*/ 0 h 95"/>
                  <a:gd name="T8" fmla="*/ 8031502 w 452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2" h="95">
                    <a:moveTo>
                      <a:pt x="451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51" y="0"/>
                    </a:lnTo>
                    <a:lnTo>
                      <a:pt x="451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4" name="Freeform 1348"/>
              <p:cNvSpPr>
                <a:spLocks noChangeArrowheads="1"/>
              </p:cNvSpPr>
              <p:nvPr/>
            </p:nvSpPr>
            <p:spPr bwMode="auto">
              <a:xfrm>
                <a:off x="5459345" y="3895940"/>
                <a:ext cx="60318" cy="12696"/>
              </a:xfrm>
              <a:custGeom>
                <a:avLst/>
                <a:gdLst>
                  <a:gd name="T0" fmla="*/ 8157433 w 445"/>
                  <a:gd name="T1" fmla="*/ 1678812 h 95"/>
                  <a:gd name="T2" fmla="*/ 0 w 445"/>
                  <a:gd name="T3" fmla="*/ 1678812 h 95"/>
                  <a:gd name="T4" fmla="*/ 0 w 445"/>
                  <a:gd name="T5" fmla="*/ 0 h 95"/>
                  <a:gd name="T6" fmla="*/ 8157433 w 445"/>
                  <a:gd name="T7" fmla="*/ 0 h 95"/>
                  <a:gd name="T8" fmla="*/ 8157433 w 445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5" h="95">
                    <a:moveTo>
                      <a:pt x="444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44" y="0"/>
                    </a:lnTo>
                    <a:lnTo>
                      <a:pt x="444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5" name="Freeform 1349"/>
              <p:cNvSpPr>
                <a:spLocks noChangeArrowheads="1"/>
              </p:cNvSpPr>
              <p:nvPr/>
            </p:nvSpPr>
            <p:spPr bwMode="auto">
              <a:xfrm>
                <a:off x="5289500" y="3380159"/>
                <a:ext cx="123812" cy="204725"/>
              </a:xfrm>
              <a:custGeom>
                <a:avLst/>
                <a:gdLst>
                  <a:gd name="T0" fmla="*/ 2722651 w 919"/>
                  <a:gd name="T1" fmla="*/ 27429530 h 1527"/>
                  <a:gd name="T2" fmla="*/ 2722651 w 919"/>
                  <a:gd name="T3" fmla="*/ 27429530 h 1527"/>
                  <a:gd name="T4" fmla="*/ 3775390 w 919"/>
                  <a:gd name="T5" fmla="*/ 27429530 h 1527"/>
                  <a:gd name="T6" fmla="*/ 5064032 w 919"/>
                  <a:gd name="T7" fmla="*/ 21749517 h 1527"/>
                  <a:gd name="T8" fmla="*/ 5064032 w 919"/>
                  <a:gd name="T9" fmla="*/ 18927476 h 1527"/>
                  <a:gd name="T10" fmla="*/ 4283572 w 919"/>
                  <a:gd name="T11" fmla="*/ 15566206 h 1527"/>
                  <a:gd name="T12" fmla="*/ 16662347 w 919"/>
                  <a:gd name="T13" fmla="*/ 10047882 h 1527"/>
                  <a:gd name="T14" fmla="*/ 16662347 w 919"/>
                  <a:gd name="T15" fmla="*/ 0 h 1527"/>
                  <a:gd name="T16" fmla="*/ 0 w 919"/>
                  <a:gd name="T17" fmla="*/ 13660802 h 1527"/>
                  <a:gd name="T18" fmla="*/ 0 w 919"/>
                  <a:gd name="T19" fmla="*/ 21893241 h 1527"/>
                  <a:gd name="T20" fmla="*/ 2087290 w 919"/>
                  <a:gd name="T21" fmla="*/ 22414505 h 1527"/>
                  <a:gd name="T22" fmla="*/ 2722651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150" y="1526"/>
                    </a:moveTo>
                    <a:lnTo>
                      <a:pt x="150" y="1526"/>
                    </a:lnTo>
                    <a:cubicBezTo>
                      <a:pt x="208" y="1526"/>
                      <a:pt x="208" y="1526"/>
                      <a:pt x="208" y="1526"/>
                    </a:cubicBezTo>
                    <a:cubicBezTo>
                      <a:pt x="208" y="1526"/>
                      <a:pt x="172" y="1282"/>
                      <a:pt x="279" y="1210"/>
                    </a:cubicBezTo>
                    <a:cubicBezTo>
                      <a:pt x="279" y="1089"/>
                      <a:pt x="279" y="1053"/>
                      <a:pt x="279" y="1053"/>
                    </a:cubicBezTo>
                    <a:cubicBezTo>
                      <a:pt x="279" y="1053"/>
                      <a:pt x="236" y="1046"/>
                      <a:pt x="236" y="866"/>
                    </a:cubicBezTo>
                    <a:cubicBezTo>
                      <a:pt x="236" y="688"/>
                      <a:pt x="459" y="559"/>
                      <a:pt x="918" y="559"/>
                    </a:cubicBezTo>
                    <a:cubicBezTo>
                      <a:pt x="918" y="293"/>
                      <a:pt x="918" y="0"/>
                      <a:pt x="918" y="0"/>
                    </a:cubicBezTo>
                    <a:cubicBezTo>
                      <a:pt x="918" y="0"/>
                      <a:pt x="0" y="93"/>
                      <a:pt x="0" y="760"/>
                    </a:cubicBezTo>
                    <a:cubicBezTo>
                      <a:pt x="0" y="1039"/>
                      <a:pt x="0" y="1218"/>
                      <a:pt x="0" y="1218"/>
                    </a:cubicBezTo>
                    <a:cubicBezTo>
                      <a:pt x="0" y="1218"/>
                      <a:pt x="72" y="1204"/>
                      <a:pt x="115" y="1247"/>
                    </a:cubicBezTo>
                    <a:cubicBezTo>
                      <a:pt x="172" y="1290"/>
                      <a:pt x="150" y="1526"/>
                      <a:pt x="150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6" name="Freeform 1350"/>
              <p:cNvSpPr>
                <a:spLocks noChangeArrowheads="1"/>
              </p:cNvSpPr>
              <p:nvPr/>
            </p:nvSpPr>
            <p:spPr bwMode="auto">
              <a:xfrm>
                <a:off x="5413312" y="3380159"/>
                <a:ext cx="123812" cy="204725"/>
              </a:xfrm>
              <a:custGeom>
                <a:avLst/>
                <a:gdLst>
                  <a:gd name="T0" fmla="*/ 14066875 w 919"/>
                  <a:gd name="T1" fmla="*/ 27429530 h 1527"/>
                  <a:gd name="T2" fmla="*/ 14066875 w 919"/>
                  <a:gd name="T3" fmla="*/ 27429530 h 1527"/>
                  <a:gd name="T4" fmla="*/ 12887091 w 919"/>
                  <a:gd name="T5" fmla="*/ 27429530 h 1527"/>
                  <a:gd name="T6" fmla="*/ 11580127 w 919"/>
                  <a:gd name="T7" fmla="*/ 21749517 h 1527"/>
                  <a:gd name="T8" fmla="*/ 11580127 w 919"/>
                  <a:gd name="T9" fmla="*/ 18927476 h 1527"/>
                  <a:gd name="T10" fmla="*/ 12342534 w 919"/>
                  <a:gd name="T11" fmla="*/ 15566206 h 1527"/>
                  <a:gd name="T12" fmla="*/ 0 w 919"/>
                  <a:gd name="T13" fmla="*/ 10047882 h 1527"/>
                  <a:gd name="T14" fmla="*/ 0 w 919"/>
                  <a:gd name="T15" fmla="*/ 0 h 1527"/>
                  <a:gd name="T16" fmla="*/ 16662347 w 919"/>
                  <a:gd name="T17" fmla="*/ 13660802 h 1527"/>
                  <a:gd name="T18" fmla="*/ 16662347 w 919"/>
                  <a:gd name="T19" fmla="*/ 21893241 h 1527"/>
                  <a:gd name="T20" fmla="*/ 14575057 w 919"/>
                  <a:gd name="T21" fmla="*/ 22414505 h 1527"/>
                  <a:gd name="T22" fmla="*/ 14066875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775" y="1526"/>
                    </a:moveTo>
                    <a:lnTo>
                      <a:pt x="775" y="1526"/>
                    </a:lnTo>
                    <a:cubicBezTo>
                      <a:pt x="710" y="1526"/>
                      <a:pt x="710" y="1526"/>
                      <a:pt x="710" y="1526"/>
                    </a:cubicBezTo>
                    <a:cubicBezTo>
                      <a:pt x="710" y="1526"/>
                      <a:pt x="753" y="1282"/>
                      <a:pt x="638" y="1210"/>
                    </a:cubicBezTo>
                    <a:cubicBezTo>
                      <a:pt x="638" y="1089"/>
                      <a:pt x="638" y="1053"/>
                      <a:pt x="638" y="1053"/>
                    </a:cubicBezTo>
                    <a:cubicBezTo>
                      <a:pt x="638" y="1053"/>
                      <a:pt x="680" y="1046"/>
                      <a:pt x="680" y="866"/>
                    </a:cubicBezTo>
                    <a:cubicBezTo>
                      <a:pt x="680" y="688"/>
                      <a:pt x="466" y="559"/>
                      <a:pt x="0" y="559"/>
                    </a:cubicBezTo>
                    <a:cubicBezTo>
                      <a:pt x="0" y="293"/>
                      <a:pt x="0" y="0"/>
                      <a:pt x="0" y="0"/>
                    </a:cubicBezTo>
                    <a:cubicBezTo>
                      <a:pt x="0" y="0"/>
                      <a:pt x="918" y="93"/>
                      <a:pt x="918" y="760"/>
                    </a:cubicBezTo>
                    <a:cubicBezTo>
                      <a:pt x="918" y="1039"/>
                      <a:pt x="918" y="1218"/>
                      <a:pt x="918" y="1218"/>
                    </a:cubicBezTo>
                    <a:cubicBezTo>
                      <a:pt x="918" y="1218"/>
                      <a:pt x="853" y="1204"/>
                      <a:pt x="803" y="1247"/>
                    </a:cubicBezTo>
                    <a:cubicBezTo>
                      <a:pt x="753" y="1290"/>
                      <a:pt x="775" y="1526"/>
                      <a:pt x="775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7" name="Freeform 1351"/>
              <p:cNvSpPr>
                <a:spLocks noChangeArrowheads="1"/>
              </p:cNvSpPr>
              <p:nvPr/>
            </p:nvSpPr>
            <p:spPr bwMode="auto">
              <a:xfrm>
                <a:off x="5375216" y="3653127"/>
                <a:ext cx="77780" cy="15870"/>
              </a:xfrm>
              <a:custGeom>
                <a:avLst/>
                <a:gdLst>
                  <a:gd name="T0" fmla="*/ 5126142 w 583"/>
                  <a:gd name="T1" fmla="*/ 2152437 h 116"/>
                  <a:gd name="T2" fmla="*/ 5126142 w 583"/>
                  <a:gd name="T3" fmla="*/ 2152437 h 116"/>
                  <a:gd name="T4" fmla="*/ 10359149 w 583"/>
                  <a:gd name="T5" fmla="*/ 0 h 116"/>
                  <a:gd name="T6" fmla="*/ 0 w 583"/>
                  <a:gd name="T7" fmla="*/ 0 h 116"/>
                  <a:gd name="T8" fmla="*/ 5126142 w 583"/>
                  <a:gd name="T9" fmla="*/ 2152437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3" h="116">
                    <a:moveTo>
                      <a:pt x="288" y="115"/>
                    </a:moveTo>
                    <a:lnTo>
                      <a:pt x="288" y="115"/>
                    </a:lnTo>
                    <a:cubicBezTo>
                      <a:pt x="452" y="115"/>
                      <a:pt x="582" y="65"/>
                      <a:pt x="5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130" y="115"/>
                      <a:pt x="288" y="1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sp>
          <p:nvSpPr>
            <p:cNvPr id="11" name="CuadroTexto 10"/>
            <p:cNvSpPr txBox="1"/>
            <p:nvPr/>
          </p:nvSpPr>
          <p:spPr>
            <a:xfrm>
              <a:off x="4269480" y="998668"/>
              <a:ext cx="3294536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LUIS DIAZ MALDONADO</a:t>
              </a:r>
            </a:p>
            <a:p>
              <a:r>
                <a:rPr lang="es-ES" sz="1500" i="1" dirty="0" smtClean="0"/>
                <a:t>Correo: LDIAZ@minedu.gob.pe</a:t>
              </a:r>
            </a:p>
            <a:p>
              <a:r>
                <a:rPr lang="es-ES" sz="1500" i="1" dirty="0" smtClean="0"/>
                <a:t>Teléfono: 995624008</a:t>
              </a:r>
              <a:endParaRPr lang="es-ES" sz="1500" i="1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270911" y="2293256"/>
              <a:ext cx="3445670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MILKO VELASQUEZ ARENAS</a:t>
              </a:r>
            </a:p>
            <a:p>
              <a:r>
                <a:rPr lang="es-ES" sz="1500" i="1" dirty="0" smtClean="0"/>
                <a:t>Correo: MVELASQUEZ@minedu.gob.pe</a:t>
              </a:r>
              <a:endParaRPr lang="es-ES" sz="1500" i="1" dirty="0"/>
            </a:p>
            <a:p>
              <a:r>
                <a:rPr lang="es-ES" sz="1500" i="1" dirty="0"/>
                <a:t>Teléfono: </a:t>
              </a:r>
              <a:r>
                <a:rPr lang="es-ES" sz="1500" i="1" dirty="0" smtClean="0"/>
                <a:t>970555455</a:t>
              </a:r>
              <a:endParaRPr lang="es-ES" sz="1500" i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269480" y="3467369"/>
              <a:ext cx="3447101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LORENZO ROMERO AGORTO</a:t>
              </a:r>
            </a:p>
            <a:p>
              <a:r>
                <a:rPr lang="es-ES" sz="1500" i="1" dirty="0"/>
                <a:t>Correo: </a:t>
              </a:r>
              <a:r>
                <a:rPr lang="es-ES" sz="1500" i="1" dirty="0" smtClean="0"/>
                <a:t>LROMERO@minedu.gob.pe</a:t>
              </a:r>
              <a:endParaRPr lang="es-ES" sz="1500" i="1" dirty="0"/>
            </a:p>
            <a:p>
              <a:r>
                <a:rPr lang="es-ES" sz="1500" i="1" dirty="0"/>
                <a:t>Teléfono: </a:t>
              </a:r>
              <a:r>
                <a:rPr lang="es-ES" sz="1500" i="1" dirty="0" smtClean="0"/>
                <a:t>977772953</a:t>
              </a:r>
              <a:endParaRPr lang="es-ES" sz="1500" i="1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332753" y="4814625"/>
              <a:ext cx="3284380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JUAN CARLOS GONZALES CRUZ</a:t>
              </a:r>
            </a:p>
            <a:p>
              <a:r>
                <a:rPr lang="es-ES" sz="1500" i="1" dirty="0"/>
                <a:t>Correo: </a:t>
              </a:r>
              <a:r>
                <a:rPr lang="es-ES" sz="1500" i="1" dirty="0" smtClean="0"/>
                <a:t>JGONZALESJ@minedu.gob.pe</a:t>
              </a:r>
              <a:endParaRPr lang="es-ES" sz="1500" i="1" dirty="0"/>
            </a:p>
            <a:p>
              <a:r>
                <a:rPr lang="es-ES" sz="1500" i="1" dirty="0"/>
                <a:t>Teléfono: </a:t>
              </a:r>
              <a:r>
                <a:rPr lang="es-ES" sz="1500" i="1" dirty="0" smtClean="0"/>
                <a:t>974206217</a:t>
              </a:r>
              <a:endParaRPr lang="es-ES" sz="1500" i="1" dirty="0"/>
            </a:p>
          </p:txBody>
        </p:sp>
        <p:grpSp>
          <p:nvGrpSpPr>
            <p:cNvPr id="15" name="Group 6"/>
            <p:cNvGrpSpPr/>
            <p:nvPr/>
          </p:nvGrpSpPr>
          <p:grpSpPr>
            <a:xfrm>
              <a:off x="9274675" y="1899199"/>
              <a:ext cx="1230292" cy="1269303"/>
              <a:chOff x="7187208" y="2694384"/>
              <a:chExt cx="561975" cy="561975"/>
            </a:xfrm>
          </p:grpSpPr>
          <p:sp>
            <p:nvSpPr>
              <p:cNvPr id="18" name="Oval 33"/>
              <p:cNvSpPr>
                <a:spLocks/>
              </p:cNvSpPr>
              <p:nvPr/>
            </p:nvSpPr>
            <p:spPr bwMode="auto">
              <a:xfrm>
                <a:off x="7187208" y="2694384"/>
                <a:ext cx="561975" cy="5619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Shape 84"/>
              <p:cNvSpPr/>
              <p:nvPr/>
            </p:nvSpPr>
            <p:spPr>
              <a:xfrm>
                <a:off x="7344925" y="2816742"/>
                <a:ext cx="296846" cy="308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12" y="0"/>
                    </a:moveTo>
                    <a:cubicBezTo>
                      <a:pt x="7043" y="0"/>
                      <a:pt x="6909" y="53"/>
                      <a:pt x="6786" y="171"/>
                    </a:cubicBezTo>
                    <a:cubicBezTo>
                      <a:pt x="6663" y="289"/>
                      <a:pt x="6590" y="436"/>
                      <a:pt x="6590" y="599"/>
                    </a:cubicBezTo>
                    <a:lnTo>
                      <a:pt x="6590" y="1301"/>
                    </a:lnTo>
                    <a:cubicBezTo>
                      <a:pt x="6167" y="1398"/>
                      <a:pt x="5781" y="1552"/>
                      <a:pt x="5418" y="1763"/>
                    </a:cubicBezTo>
                    <a:lnTo>
                      <a:pt x="4903" y="1267"/>
                    </a:lnTo>
                    <a:cubicBezTo>
                      <a:pt x="4776" y="1153"/>
                      <a:pt x="4627" y="1095"/>
                      <a:pt x="4459" y="1095"/>
                    </a:cubicBezTo>
                    <a:cubicBezTo>
                      <a:pt x="4290" y="1095"/>
                      <a:pt x="4150" y="1153"/>
                      <a:pt x="4032" y="1267"/>
                    </a:cubicBezTo>
                    <a:lnTo>
                      <a:pt x="3588" y="1694"/>
                    </a:lnTo>
                    <a:cubicBezTo>
                      <a:pt x="3469" y="1808"/>
                      <a:pt x="3411" y="1942"/>
                      <a:pt x="3411" y="2105"/>
                    </a:cubicBezTo>
                    <a:cubicBezTo>
                      <a:pt x="3411" y="2268"/>
                      <a:pt x="3469" y="2411"/>
                      <a:pt x="3588" y="2533"/>
                    </a:cubicBezTo>
                    <a:lnTo>
                      <a:pt x="4103" y="3029"/>
                    </a:lnTo>
                    <a:cubicBezTo>
                      <a:pt x="3883" y="3380"/>
                      <a:pt x="3726" y="3752"/>
                      <a:pt x="3624" y="4159"/>
                    </a:cubicBezTo>
                    <a:lnTo>
                      <a:pt x="2895" y="4159"/>
                    </a:lnTo>
                    <a:cubicBezTo>
                      <a:pt x="2727" y="4159"/>
                      <a:pt x="2575" y="4216"/>
                      <a:pt x="2451" y="4330"/>
                    </a:cubicBezTo>
                    <a:cubicBezTo>
                      <a:pt x="2329" y="4444"/>
                      <a:pt x="2274" y="4588"/>
                      <a:pt x="2274" y="4758"/>
                    </a:cubicBezTo>
                    <a:lnTo>
                      <a:pt x="2274" y="5357"/>
                    </a:lnTo>
                    <a:cubicBezTo>
                      <a:pt x="2274" y="5521"/>
                      <a:pt x="2329" y="5650"/>
                      <a:pt x="2451" y="5768"/>
                    </a:cubicBezTo>
                    <a:cubicBezTo>
                      <a:pt x="2575" y="5886"/>
                      <a:pt x="2727" y="5956"/>
                      <a:pt x="2895" y="5956"/>
                    </a:cubicBezTo>
                    <a:lnTo>
                      <a:pt x="3624" y="5956"/>
                    </a:lnTo>
                    <a:cubicBezTo>
                      <a:pt x="3726" y="6363"/>
                      <a:pt x="3883" y="6736"/>
                      <a:pt x="4103" y="7086"/>
                    </a:cubicBezTo>
                    <a:lnTo>
                      <a:pt x="3588" y="7565"/>
                    </a:lnTo>
                    <a:cubicBezTo>
                      <a:pt x="3469" y="7687"/>
                      <a:pt x="3411" y="7830"/>
                      <a:pt x="3411" y="7993"/>
                    </a:cubicBezTo>
                    <a:cubicBezTo>
                      <a:pt x="3411" y="8157"/>
                      <a:pt x="3469" y="8306"/>
                      <a:pt x="3588" y="8421"/>
                    </a:cubicBezTo>
                    <a:lnTo>
                      <a:pt x="4032" y="8849"/>
                    </a:lnTo>
                    <a:cubicBezTo>
                      <a:pt x="4150" y="8963"/>
                      <a:pt x="4290" y="9020"/>
                      <a:pt x="4459" y="9020"/>
                    </a:cubicBezTo>
                    <a:cubicBezTo>
                      <a:pt x="4627" y="9020"/>
                      <a:pt x="4776" y="8963"/>
                      <a:pt x="4903" y="8849"/>
                    </a:cubicBezTo>
                    <a:lnTo>
                      <a:pt x="5418" y="8352"/>
                    </a:lnTo>
                    <a:cubicBezTo>
                      <a:pt x="5781" y="8564"/>
                      <a:pt x="6167" y="8717"/>
                      <a:pt x="6590" y="8815"/>
                    </a:cubicBezTo>
                    <a:lnTo>
                      <a:pt x="6590" y="9516"/>
                    </a:lnTo>
                    <a:cubicBezTo>
                      <a:pt x="6590" y="9679"/>
                      <a:pt x="6663" y="9827"/>
                      <a:pt x="6786" y="9944"/>
                    </a:cubicBezTo>
                    <a:cubicBezTo>
                      <a:pt x="6909" y="10063"/>
                      <a:pt x="7043" y="10115"/>
                      <a:pt x="7212" y="10115"/>
                    </a:cubicBezTo>
                    <a:lnTo>
                      <a:pt x="7834" y="10115"/>
                    </a:lnTo>
                    <a:cubicBezTo>
                      <a:pt x="8003" y="10115"/>
                      <a:pt x="8138" y="10063"/>
                      <a:pt x="8260" y="9944"/>
                    </a:cubicBezTo>
                    <a:cubicBezTo>
                      <a:pt x="8383" y="9827"/>
                      <a:pt x="8455" y="9679"/>
                      <a:pt x="8455" y="9516"/>
                    </a:cubicBezTo>
                    <a:lnTo>
                      <a:pt x="8455" y="8815"/>
                    </a:lnTo>
                    <a:cubicBezTo>
                      <a:pt x="8869" y="8717"/>
                      <a:pt x="9257" y="8564"/>
                      <a:pt x="9628" y="8352"/>
                    </a:cubicBezTo>
                    <a:lnTo>
                      <a:pt x="10125" y="8849"/>
                    </a:lnTo>
                    <a:cubicBezTo>
                      <a:pt x="10253" y="8963"/>
                      <a:pt x="10400" y="9020"/>
                      <a:pt x="10569" y="9020"/>
                    </a:cubicBezTo>
                    <a:cubicBezTo>
                      <a:pt x="10738" y="9020"/>
                      <a:pt x="10895" y="8963"/>
                      <a:pt x="11013" y="8849"/>
                    </a:cubicBezTo>
                    <a:lnTo>
                      <a:pt x="11457" y="8421"/>
                    </a:lnTo>
                    <a:cubicBezTo>
                      <a:pt x="11576" y="8306"/>
                      <a:pt x="11635" y="8157"/>
                      <a:pt x="11635" y="7993"/>
                    </a:cubicBezTo>
                    <a:cubicBezTo>
                      <a:pt x="11635" y="7830"/>
                      <a:pt x="11576" y="7687"/>
                      <a:pt x="11457" y="7565"/>
                    </a:cubicBezTo>
                    <a:lnTo>
                      <a:pt x="10942" y="7086"/>
                    </a:lnTo>
                    <a:cubicBezTo>
                      <a:pt x="11162" y="6728"/>
                      <a:pt x="11321" y="6355"/>
                      <a:pt x="11422" y="5956"/>
                    </a:cubicBezTo>
                    <a:lnTo>
                      <a:pt x="12150" y="5956"/>
                    </a:lnTo>
                    <a:cubicBezTo>
                      <a:pt x="12319" y="5956"/>
                      <a:pt x="12471" y="5899"/>
                      <a:pt x="12594" y="5785"/>
                    </a:cubicBezTo>
                    <a:cubicBezTo>
                      <a:pt x="12717" y="5671"/>
                      <a:pt x="12772" y="5528"/>
                      <a:pt x="12772" y="5357"/>
                    </a:cubicBezTo>
                    <a:lnTo>
                      <a:pt x="12772" y="4758"/>
                    </a:lnTo>
                    <a:cubicBezTo>
                      <a:pt x="12772" y="4596"/>
                      <a:pt x="12717" y="4466"/>
                      <a:pt x="12594" y="4347"/>
                    </a:cubicBezTo>
                    <a:cubicBezTo>
                      <a:pt x="12471" y="4230"/>
                      <a:pt x="12319" y="4159"/>
                      <a:pt x="12150" y="4159"/>
                    </a:cubicBezTo>
                    <a:lnTo>
                      <a:pt x="11422" y="4159"/>
                    </a:lnTo>
                    <a:cubicBezTo>
                      <a:pt x="11321" y="3752"/>
                      <a:pt x="11162" y="3380"/>
                      <a:pt x="10942" y="3029"/>
                    </a:cubicBezTo>
                    <a:lnTo>
                      <a:pt x="11457" y="2533"/>
                    </a:lnTo>
                    <a:cubicBezTo>
                      <a:pt x="11576" y="2411"/>
                      <a:pt x="11635" y="2268"/>
                      <a:pt x="11635" y="2105"/>
                    </a:cubicBezTo>
                    <a:cubicBezTo>
                      <a:pt x="11635" y="1942"/>
                      <a:pt x="11576" y="1808"/>
                      <a:pt x="11457" y="1694"/>
                    </a:cubicBezTo>
                    <a:lnTo>
                      <a:pt x="11013" y="1267"/>
                    </a:lnTo>
                    <a:cubicBezTo>
                      <a:pt x="10895" y="1153"/>
                      <a:pt x="10738" y="1095"/>
                      <a:pt x="10569" y="1095"/>
                    </a:cubicBezTo>
                    <a:cubicBezTo>
                      <a:pt x="10400" y="1095"/>
                      <a:pt x="10253" y="1153"/>
                      <a:pt x="10125" y="1267"/>
                    </a:cubicBezTo>
                    <a:lnTo>
                      <a:pt x="9628" y="1763"/>
                    </a:lnTo>
                    <a:cubicBezTo>
                      <a:pt x="9257" y="1552"/>
                      <a:pt x="8869" y="1398"/>
                      <a:pt x="8455" y="1301"/>
                    </a:cubicBezTo>
                    <a:lnTo>
                      <a:pt x="8455" y="599"/>
                    </a:lnTo>
                    <a:cubicBezTo>
                      <a:pt x="8455" y="436"/>
                      <a:pt x="8383" y="289"/>
                      <a:pt x="8260" y="171"/>
                    </a:cubicBezTo>
                    <a:cubicBezTo>
                      <a:pt x="8138" y="53"/>
                      <a:pt x="8003" y="0"/>
                      <a:pt x="7834" y="0"/>
                    </a:cubicBezTo>
                    <a:lnTo>
                      <a:pt x="7212" y="0"/>
                    </a:lnTo>
                    <a:close/>
                    <a:moveTo>
                      <a:pt x="13784" y="548"/>
                    </a:moveTo>
                    <a:cubicBezTo>
                      <a:pt x="13418" y="548"/>
                      <a:pt x="13067" y="572"/>
                      <a:pt x="12718" y="616"/>
                    </a:cubicBezTo>
                    <a:cubicBezTo>
                      <a:pt x="13030" y="1938"/>
                      <a:pt x="12559" y="3012"/>
                      <a:pt x="12559" y="3012"/>
                    </a:cubicBezTo>
                    <a:cubicBezTo>
                      <a:pt x="12813" y="3124"/>
                      <a:pt x="12980" y="3258"/>
                      <a:pt x="13109" y="3406"/>
                    </a:cubicBezTo>
                    <a:cubicBezTo>
                      <a:pt x="13331" y="3377"/>
                      <a:pt x="13551" y="3355"/>
                      <a:pt x="13784" y="3355"/>
                    </a:cubicBezTo>
                    <a:cubicBezTo>
                      <a:pt x="15113" y="3355"/>
                      <a:pt x="16272" y="3843"/>
                      <a:pt x="17248" y="4792"/>
                    </a:cubicBezTo>
                    <a:cubicBezTo>
                      <a:pt x="18224" y="5742"/>
                      <a:pt x="18705" y="6863"/>
                      <a:pt x="18705" y="8164"/>
                    </a:cubicBezTo>
                    <a:cubicBezTo>
                      <a:pt x="18705" y="9510"/>
                      <a:pt x="18229" y="10666"/>
                      <a:pt x="17266" y="11622"/>
                    </a:cubicBezTo>
                    <a:cubicBezTo>
                      <a:pt x="16301" y="12576"/>
                      <a:pt x="15136" y="13042"/>
                      <a:pt x="13784" y="13042"/>
                    </a:cubicBezTo>
                    <a:cubicBezTo>
                      <a:pt x="12468" y="13042"/>
                      <a:pt x="11314" y="12582"/>
                      <a:pt x="10303" y="11639"/>
                    </a:cubicBezTo>
                    <a:cubicBezTo>
                      <a:pt x="10005" y="11347"/>
                      <a:pt x="9763" y="11030"/>
                      <a:pt x="9557" y="10697"/>
                    </a:cubicBezTo>
                    <a:cubicBezTo>
                      <a:pt x="8765" y="11414"/>
                      <a:pt x="7567" y="11853"/>
                      <a:pt x="6608" y="11399"/>
                    </a:cubicBezTo>
                    <a:cubicBezTo>
                      <a:pt x="6838" y="11924"/>
                      <a:pt x="7127" y="12439"/>
                      <a:pt x="7478" y="12922"/>
                    </a:cubicBezTo>
                    <a:lnTo>
                      <a:pt x="4672" y="14120"/>
                    </a:lnTo>
                    <a:lnTo>
                      <a:pt x="426" y="18228"/>
                    </a:lnTo>
                    <a:cubicBezTo>
                      <a:pt x="144" y="18579"/>
                      <a:pt x="0" y="18991"/>
                      <a:pt x="0" y="19478"/>
                    </a:cubicBezTo>
                    <a:cubicBezTo>
                      <a:pt x="0" y="20032"/>
                      <a:pt x="223" y="20520"/>
                      <a:pt x="657" y="20950"/>
                    </a:cubicBezTo>
                    <a:cubicBezTo>
                      <a:pt x="1091" y="21379"/>
                      <a:pt x="1592" y="21600"/>
                      <a:pt x="2167" y="21600"/>
                    </a:cubicBezTo>
                    <a:cubicBezTo>
                      <a:pt x="2636" y="21600"/>
                      <a:pt x="3065" y="21455"/>
                      <a:pt x="3464" y="21172"/>
                    </a:cubicBezTo>
                    <a:lnTo>
                      <a:pt x="7762" y="17081"/>
                    </a:lnTo>
                    <a:lnTo>
                      <a:pt x="8917" y="14377"/>
                    </a:lnTo>
                    <a:cubicBezTo>
                      <a:pt x="10365" y="15365"/>
                      <a:pt x="11985" y="15866"/>
                      <a:pt x="13784" y="15866"/>
                    </a:cubicBezTo>
                    <a:cubicBezTo>
                      <a:pt x="15946" y="15866"/>
                      <a:pt x="17800" y="15100"/>
                      <a:pt x="19344" y="13590"/>
                    </a:cubicBezTo>
                    <a:cubicBezTo>
                      <a:pt x="20842" y="12125"/>
                      <a:pt x="21600" y="10322"/>
                      <a:pt x="21600" y="8164"/>
                    </a:cubicBezTo>
                    <a:cubicBezTo>
                      <a:pt x="21600" y="6107"/>
                      <a:pt x="20822" y="4316"/>
                      <a:pt x="19273" y="2807"/>
                    </a:cubicBezTo>
                    <a:cubicBezTo>
                      <a:pt x="17723" y="1298"/>
                      <a:pt x="15888" y="548"/>
                      <a:pt x="13784" y="548"/>
                    </a:cubicBezTo>
                    <a:close/>
                    <a:moveTo>
                      <a:pt x="7958" y="3286"/>
                    </a:moveTo>
                    <a:cubicBezTo>
                      <a:pt x="8421" y="3286"/>
                      <a:pt x="8813" y="3443"/>
                      <a:pt x="9148" y="3765"/>
                    </a:cubicBezTo>
                    <a:cubicBezTo>
                      <a:pt x="9482" y="4089"/>
                      <a:pt x="9645" y="4484"/>
                      <a:pt x="9645" y="4929"/>
                    </a:cubicBezTo>
                    <a:cubicBezTo>
                      <a:pt x="9645" y="5375"/>
                      <a:pt x="9482" y="5754"/>
                      <a:pt x="9148" y="6076"/>
                    </a:cubicBezTo>
                    <a:cubicBezTo>
                      <a:pt x="8813" y="6399"/>
                      <a:pt x="8421" y="6555"/>
                      <a:pt x="7958" y="6555"/>
                    </a:cubicBezTo>
                    <a:cubicBezTo>
                      <a:pt x="7496" y="6555"/>
                      <a:pt x="7084" y="6399"/>
                      <a:pt x="6750" y="6076"/>
                    </a:cubicBezTo>
                    <a:cubicBezTo>
                      <a:pt x="6415" y="5754"/>
                      <a:pt x="6253" y="5375"/>
                      <a:pt x="6253" y="4929"/>
                    </a:cubicBezTo>
                    <a:cubicBezTo>
                      <a:pt x="6253" y="4484"/>
                      <a:pt x="6415" y="4089"/>
                      <a:pt x="6750" y="3765"/>
                    </a:cubicBezTo>
                    <a:cubicBezTo>
                      <a:pt x="7084" y="3443"/>
                      <a:pt x="7496" y="3286"/>
                      <a:pt x="7958" y="328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8215972" y="3256806"/>
              <a:ext cx="3294536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HENRY MEDRANO CAMARGO</a:t>
              </a:r>
            </a:p>
            <a:p>
              <a:pPr algn="ctr"/>
              <a:r>
                <a:rPr lang="es-ES" sz="1500" i="1" dirty="0" smtClean="0"/>
                <a:t>Correo: HMEDRANO@minedu.gob.pe</a:t>
              </a:r>
            </a:p>
            <a:p>
              <a:pPr algn="ctr"/>
              <a:r>
                <a:rPr lang="es-ES" sz="1500" i="1" dirty="0" smtClean="0"/>
                <a:t>Teléfono: 980811000</a:t>
              </a:r>
              <a:endParaRPr lang="es-ES" sz="1500" i="1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8130911" y="1249055"/>
              <a:ext cx="329453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SOPORTE TÉCNICO </a:t>
              </a:r>
            </a:p>
            <a:p>
              <a:pPr algn="ctr"/>
              <a:r>
                <a:rPr lang="es-ES" sz="16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SIRA WEB</a:t>
              </a:r>
              <a:endParaRPr lang="es-ES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97692" y="162499"/>
            <a:ext cx="1102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Contactos UPP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05" y="1207363"/>
            <a:ext cx="9215021" cy="474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07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8916762" cy="735804"/>
          </a:xfrm>
        </p:spPr>
        <p:txBody>
          <a:bodyPr/>
          <a:lstStyle/>
          <a:p>
            <a:r>
              <a:rPr lang="es-PE" dirty="0" smtClean="0">
                <a:solidFill>
                  <a:schemeClr val="accent6">
                    <a:lumMod val="50000"/>
                  </a:schemeClr>
                </a:solidFill>
                <a:latin typeface="Stag Book" panose="02000503060000020004" pitchFamily="50" charset="0"/>
                <a:ea typeface="+mn-ea"/>
                <a:cs typeface="+mn-cs"/>
              </a:rPr>
              <a:t>Momentos de la Evaluación Extraordinaria</a:t>
            </a:r>
            <a:endParaRPr lang="es-PE" dirty="0">
              <a:solidFill>
                <a:schemeClr val="accent6">
                  <a:lumMod val="50000"/>
                </a:schemeClr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3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7" y="1345128"/>
            <a:ext cx="11340043" cy="48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Actividades de la evaluación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2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06778" y="905591"/>
            <a:ext cx="611888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/>
              <a:t>Para la evaluación se utilizarán los reportes provenientes de los sistemas oficiales del Ministerio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Matrícula: </a:t>
            </a:r>
          </a:p>
          <a:p>
            <a:r>
              <a:rPr lang="es-PE" sz="2000" dirty="0"/>
              <a:t>        SIAGIE – Administrado por la Unidad Estadística</a:t>
            </a:r>
          </a:p>
          <a:p>
            <a:endParaRPr lang="es-PE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Plazas</a:t>
            </a:r>
          </a:p>
          <a:p>
            <a:r>
              <a:rPr lang="es-PE" sz="2000" dirty="0"/>
              <a:t>        NEXUS – Administrado por la Dirección Técnico                       </a:t>
            </a:r>
          </a:p>
          <a:p>
            <a:r>
              <a:rPr lang="es-PE" sz="2000" dirty="0"/>
              <a:t>        Normativa de Docente</a:t>
            </a:r>
          </a:p>
          <a:p>
            <a:endParaRPr lang="es-PE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Educativos</a:t>
            </a:r>
          </a:p>
          <a:p>
            <a:r>
              <a:rPr lang="es-PE" sz="2000" dirty="0"/>
              <a:t>        PADRON DE IIEE – Administrado por la Unidad  </a:t>
            </a:r>
          </a:p>
          <a:p>
            <a:r>
              <a:rPr lang="es-PE" sz="2000" dirty="0"/>
              <a:t>        Estadística.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/>
          </a:p>
          <a:p>
            <a:r>
              <a:rPr lang="es-PE" sz="2000" dirty="0"/>
              <a:t>La revisión de información seguirá el siguiente flujo y fechas de corte:</a:t>
            </a:r>
          </a:p>
          <a:p>
            <a:endParaRPr lang="es-PE" sz="1500" dirty="0">
              <a:latin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02048" y="1688399"/>
            <a:ext cx="4427620" cy="3960440"/>
            <a:chOff x="598848" y="2502289"/>
            <a:chExt cx="4427620" cy="3960440"/>
          </a:xfrm>
        </p:grpSpPr>
        <p:sp>
          <p:nvSpPr>
            <p:cNvPr id="9" name="Conector recto 3"/>
            <p:cNvSpPr/>
            <p:nvPr/>
          </p:nvSpPr>
          <p:spPr>
            <a:xfrm rot="2562375">
              <a:off x="2767372" y="5060880"/>
              <a:ext cx="518782" cy="334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743"/>
                  </a:moveTo>
                  <a:lnTo>
                    <a:pt x="518782" y="1674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onector recto 4"/>
            <p:cNvSpPr/>
            <p:nvPr/>
          </p:nvSpPr>
          <p:spPr>
            <a:xfrm>
              <a:off x="2812470" y="4343276"/>
              <a:ext cx="576888" cy="334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743"/>
                  </a:moveTo>
                  <a:lnTo>
                    <a:pt x="576888" y="1674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onector recto 5"/>
            <p:cNvSpPr/>
            <p:nvPr/>
          </p:nvSpPr>
          <p:spPr>
            <a:xfrm rot="19037625">
              <a:off x="2716017" y="3635069"/>
              <a:ext cx="518782" cy="334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743"/>
                  </a:moveTo>
                  <a:lnTo>
                    <a:pt x="518782" y="1674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upo 11"/>
            <p:cNvGrpSpPr/>
            <p:nvPr/>
          </p:nvGrpSpPr>
          <p:grpSpPr>
            <a:xfrm>
              <a:off x="3320991" y="2502289"/>
              <a:ext cx="1260000" cy="1260000"/>
              <a:chOff x="3805261" y="992"/>
              <a:chExt cx="988626" cy="988626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805261" y="992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Elipse 7"/>
              <p:cNvSpPr/>
              <p:nvPr/>
            </p:nvSpPr>
            <p:spPr>
              <a:xfrm>
                <a:off x="3877651" y="135443"/>
                <a:ext cx="843845" cy="699064"/>
              </a:xfrm>
              <a:prstGeom prst="rect">
                <a:avLst/>
              </a:prstGeom>
              <a:ln w="381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b="1" kern="1200" dirty="0">
                    <a:solidFill>
                      <a:schemeClr val="tx1"/>
                    </a:solidFill>
                  </a:rPr>
                  <a:t>MATRÍCULA</a:t>
                </a: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766468" y="3864677"/>
              <a:ext cx="1260000" cy="1260000"/>
              <a:chOff x="4131998" y="1220393"/>
              <a:chExt cx="988626" cy="988626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4131998" y="1220393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Elipse 9"/>
              <p:cNvSpPr/>
              <p:nvPr/>
            </p:nvSpPr>
            <p:spPr>
              <a:xfrm>
                <a:off x="4276779" y="1365174"/>
                <a:ext cx="699064" cy="699064"/>
              </a:xfrm>
              <a:prstGeom prst="rect">
                <a:avLst/>
              </a:prstGeom>
              <a:ln w="381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b="1" kern="1200" dirty="0">
                    <a:solidFill>
                      <a:schemeClr val="tx1"/>
                    </a:solidFill>
                  </a:rPr>
                  <a:t>PLAZAS</a:t>
                </a: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320991" y="5202729"/>
              <a:ext cx="1260000" cy="1260000"/>
              <a:chOff x="3805261" y="2439793"/>
              <a:chExt cx="988626" cy="988626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3805261" y="2439793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Elipse 11"/>
              <p:cNvSpPr/>
              <p:nvPr/>
            </p:nvSpPr>
            <p:spPr>
              <a:xfrm>
                <a:off x="3950042" y="2584574"/>
                <a:ext cx="733076" cy="699064"/>
              </a:xfrm>
              <a:prstGeom prst="rect">
                <a:avLst/>
              </a:prstGeom>
              <a:ln w="381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b="1" kern="1200" dirty="0">
                    <a:solidFill>
                      <a:schemeClr val="tx1"/>
                    </a:solidFill>
                  </a:rPr>
                  <a:t>SERVICIO EDUCATIVO</a:t>
                </a: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598848" y="3414925"/>
              <a:ext cx="1896812" cy="1923674"/>
              <a:chOff x="3805261" y="992"/>
              <a:chExt cx="988626" cy="988626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3805261" y="992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Elipse 7"/>
              <p:cNvSpPr/>
              <p:nvPr/>
            </p:nvSpPr>
            <p:spPr>
              <a:xfrm>
                <a:off x="3950042" y="145773"/>
                <a:ext cx="699064" cy="699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400" b="1" dirty="0">
                    <a:solidFill>
                      <a:schemeClr val="tx1"/>
                    </a:solidFill>
                  </a:rPr>
                  <a:t>Identificación de necesidades y excedencias</a:t>
                </a:r>
              </a:p>
            </p:txBody>
          </p:sp>
        </p:grp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199027" y="140750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Stag Book" panose="02000503060000020004" pitchFamily="50" charset="0"/>
              </a:rPr>
              <a:t>1.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Fechas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de corte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3121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92458" y="179797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1.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Fechas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de corte de información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78355"/>
              </p:ext>
            </p:extLst>
          </p:nvPr>
        </p:nvGraphicFramePr>
        <p:xfrm>
          <a:off x="2198468" y="1268909"/>
          <a:ext cx="7712021" cy="4353146"/>
        </p:xfrm>
        <a:graphic>
          <a:graphicData uri="http://schemas.openxmlformats.org/drawingml/2006/table">
            <a:tbl>
              <a:tblPr/>
              <a:tblGrid>
                <a:gridCol w="2000945"/>
                <a:gridCol w="2913724"/>
                <a:gridCol w="2797352"/>
              </a:tblGrid>
              <a:tr h="353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de 1er Corte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de </a:t>
                      </a:r>
                      <a:r>
                        <a:rPr lang="es-PE" sz="1400" b="1" kern="1200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2do </a:t>
                      </a:r>
                      <a:r>
                        <a:rPr lang="es-PE" sz="14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NEXUS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DITEN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de mayo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DITEN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 de julio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SIAGIE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de mayo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de julio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ESCALE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de mayo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de julio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272871" y="125177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342900" indent="-342900">
              <a:buAutoNum type="arabicPeriod"/>
              <a:defRPr sz="2800" b="1">
                <a:solidFill>
                  <a:srgbClr val="C00000"/>
                </a:solidFill>
                <a:latin typeface="Stag Book" panose="02000503060000020004" pitchFamily="50" charset="0"/>
              </a:defRPr>
            </a:lvl1pPr>
          </a:lstStyle>
          <a:p>
            <a:pPr marL="0" indent="0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Procesamiento de información - Pre-evaluación.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60914" y="893150"/>
            <a:ext cx="8461829" cy="50475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Con el objetivo de dar mayor eficiencia a las reuniones de trabajo se desarrollará una </a:t>
            </a:r>
            <a:r>
              <a:rPr lang="es-PE" b="1" dirty="0"/>
              <a:t>pre evaluación</a:t>
            </a:r>
            <a:r>
              <a:rPr lang="es-PE" dirty="0"/>
              <a:t>, cuyos resultados serán presentados a las UGEL/DRE a través del SIRA </a:t>
            </a:r>
            <a:r>
              <a:rPr lang="es-PE" dirty="0" smtClean="0"/>
              <a:t>WEB.</a:t>
            </a:r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La </a:t>
            </a:r>
            <a:r>
              <a:rPr lang="es-PE" b="1" dirty="0"/>
              <a:t>pre evaluación </a:t>
            </a:r>
            <a:r>
              <a:rPr lang="es-PE" dirty="0"/>
              <a:t>se desarrollará </a:t>
            </a:r>
            <a:r>
              <a:rPr lang="es-PE" b="1" dirty="0"/>
              <a:t>en concordancia con los criterios establecidos en la RVM 307-2019 </a:t>
            </a:r>
            <a:r>
              <a:rPr lang="es-PE" b="1" dirty="0" smtClean="0"/>
              <a:t>MINEDU </a:t>
            </a:r>
            <a:r>
              <a:rPr lang="es-PE" dirty="0" smtClean="0"/>
              <a:t>considerando </a:t>
            </a:r>
            <a:r>
              <a:rPr lang="es-PE" dirty="0"/>
              <a:t>la información registrada en los sistemas de información del </a:t>
            </a:r>
            <a:r>
              <a:rPr lang="es-PE" dirty="0" smtClean="0"/>
              <a:t>MINEDU.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Los </a:t>
            </a:r>
            <a:r>
              <a:rPr lang="es-PE" b="1" dirty="0"/>
              <a:t>resultados de la pre evaluación serán presentados para la revisión </a:t>
            </a:r>
            <a:r>
              <a:rPr lang="es-PE" dirty="0"/>
              <a:t>por parte de los especialistas de DRE/UGEL, previo a las reuniones de trabajo.</a:t>
            </a:r>
          </a:p>
          <a:p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Como parte de los resultados a enviar se observarán: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</a:t>
            </a:r>
            <a:r>
              <a:rPr lang="es-PE" i="1" dirty="0"/>
              <a:t>sin excedencias ni requerimientos </a:t>
            </a:r>
            <a:r>
              <a:rPr lang="es-PE" dirty="0"/>
              <a:t>identificados.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</a:t>
            </a:r>
            <a:r>
              <a:rPr lang="es-PE" u="sng" dirty="0"/>
              <a:t>con excedencias identificadas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con requerimientos identificados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que no fueron pre evaluados, los que pasarán a la revisión conjunta mediante reuniones virtuales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54235E8-2E3B-417D-9A55-86E96DCFD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50929"/>
            <a:ext cx="1550770" cy="17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72215" y="159553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Stag Book" panose="02000503060000020004" pitchFamily="50" charset="0"/>
              </a:rPr>
              <a:t>3. Revisión resultados de la pre - evaluación</a:t>
            </a:r>
            <a:endParaRPr lang="es-ES" sz="28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7016" y="1094083"/>
            <a:ext cx="7813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revisión consistirá en que </a:t>
            </a:r>
            <a:r>
              <a:rPr lang="es-PE" sz="2000" b="1" dirty="0"/>
              <a:t>los responsables de </a:t>
            </a:r>
            <a:r>
              <a:rPr lang="es-PE" sz="2000" b="1" dirty="0" smtClean="0"/>
              <a:t>DRE/UGEL analicen, aprueben u </a:t>
            </a:r>
            <a:r>
              <a:rPr lang="es-PE" sz="2000" b="1" dirty="0"/>
              <a:t>observen </a:t>
            </a:r>
            <a:r>
              <a:rPr lang="es-PE" sz="2000" dirty="0"/>
              <a:t>los resultados de cada </a:t>
            </a:r>
            <a:r>
              <a:rPr lang="es-PE" sz="2000" dirty="0" smtClean="0"/>
              <a:t>uno </a:t>
            </a:r>
            <a:r>
              <a:rPr lang="es-PE" sz="2000" dirty="0"/>
              <a:t>de los servicios pre evaluadas, a través del </a:t>
            </a:r>
            <a:r>
              <a:rPr lang="es-PE" sz="2000" b="1" dirty="0"/>
              <a:t>SIRA WEB.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/>
              <a:t>Si los responsables de DRE/UGEL </a:t>
            </a:r>
            <a:r>
              <a:rPr lang="es-PE" sz="2000" b="1" dirty="0"/>
              <a:t>concuerdan</a:t>
            </a:r>
            <a:r>
              <a:rPr lang="es-PE" sz="2000" dirty="0"/>
              <a:t> con los </a:t>
            </a:r>
            <a:r>
              <a:rPr lang="es-PE" sz="2000" dirty="0" smtClean="0"/>
              <a:t>resultados pre evaluados, </a:t>
            </a:r>
            <a:r>
              <a:rPr lang="es-PE" sz="2000" b="1" dirty="0"/>
              <a:t>se registrará la aprobación a través del </a:t>
            </a:r>
            <a:r>
              <a:rPr lang="es-PE" sz="2000" b="1" dirty="0" smtClean="0"/>
              <a:t>sistema.</a:t>
            </a:r>
            <a:endParaRPr lang="es-PE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/>
              <a:t>Si los responsables de DRE/UGEL </a:t>
            </a:r>
            <a:r>
              <a:rPr lang="es-PE" sz="2000" b="1" dirty="0"/>
              <a:t>plantean observaciones </a:t>
            </a:r>
            <a:r>
              <a:rPr lang="es-PE" sz="2000" dirty="0"/>
              <a:t>a los resultados </a:t>
            </a:r>
            <a:r>
              <a:rPr lang="es-PE" sz="2000" dirty="0" smtClean="0"/>
              <a:t>pre evaluados, </a:t>
            </a:r>
            <a:r>
              <a:rPr lang="es-PE" sz="2000" b="1" dirty="0"/>
              <a:t>se registrará la observación </a:t>
            </a:r>
            <a:r>
              <a:rPr lang="es-PE" sz="2000" dirty="0"/>
              <a:t>y se adjuntarán los documentos que correspondan a través del </a:t>
            </a:r>
            <a:r>
              <a:rPr lang="es-PE" sz="2000" dirty="0" smtClean="0"/>
              <a:t>sistema.</a:t>
            </a: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/>
              <a:t>Una vez realizado el trabajo de revisión </a:t>
            </a:r>
            <a:r>
              <a:rPr lang="es-PE" sz="2000" dirty="0" smtClean="0"/>
              <a:t>de cada uno de los servicios pre evaluados,  </a:t>
            </a:r>
            <a:r>
              <a:rPr lang="es-PE" sz="2000" b="1" dirty="0"/>
              <a:t>se definirá el numero de servicios educativos que serán revisados </a:t>
            </a:r>
            <a:r>
              <a:rPr lang="es-PE" sz="2000" b="1" dirty="0" smtClean="0"/>
              <a:t>durante </a:t>
            </a:r>
            <a:r>
              <a:rPr lang="es-PE" sz="2000" b="1" dirty="0"/>
              <a:t>las reuniones de trabajo </a:t>
            </a:r>
            <a:r>
              <a:rPr lang="es-PE" sz="2000" b="1" dirty="0" smtClean="0"/>
              <a:t>virtual</a:t>
            </a:r>
            <a:r>
              <a:rPr lang="es-PE" sz="2000" dirty="0" smtClean="0"/>
              <a:t>, </a:t>
            </a:r>
            <a:r>
              <a:rPr lang="es-PE" sz="2000" dirty="0"/>
              <a:t>conjuntamente con </a:t>
            </a:r>
            <a:r>
              <a:rPr lang="es-PE" sz="2000" dirty="0" smtClean="0"/>
              <a:t>los </a:t>
            </a:r>
            <a:r>
              <a:rPr lang="es-PE" sz="2000" dirty="0"/>
              <a:t>servicios no pre evaluados.</a:t>
            </a:r>
            <a:endParaRPr lang="es-PE" sz="1600" dirty="0"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086EC69-E116-4388-BBCC-CD07945F4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60" y="2394859"/>
            <a:ext cx="2026597" cy="20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84E29-B787-423D-B72F-4CDCB169DC98}"/>
              </a:ext>
            </a:extLst>
          </p:cNvPr>
          <p:cNvSpPr txBox="1"/>
          <p:nvPr/>
        </p:nvSpPr>
        <p:spPr>
          <a:xfrm>
            <a:off x="328673" y="145038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4. Reuniones de trabajo virtuales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71215" y="1074005"/>
            <a:ext cx="8481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C00000"/>
              </a:solidFill>
              <a:latin typeface="Stag Book" panose="0200050306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Las </a:t>
            </a:r>
            <a:r>
              <a:rPr lang="es-ES" sz="2000" b="1" dirty="0"/>
              <a:t>reuniones de trabajo </a:t>
            </a:r>
            <a:r>
              <a:rPr lang="es-ES" sz="2000" dirty="0"/>
              <a:t>se desarrollarán a través de </a:t>
            </a:r>
            <a:r>
              <a:rPr lang="es-ES" sz="2000" b="1" dirty="0"/>
              <a:t>plataformas virtuales </a:t>
            </a:r>
            <a:r>
              <a:rPr lang="es-ES" sz="2000" dirty="0"/>
              <a:t>(Microsoft </a:t>
            </a:r>
            <a:r>
              <a:rPr lang="es-ES" sz="2000" dirty="0" err="1" smtClean="0"/>
              <a:t>Teams</a:t>
            </a:r>
            <a:r>
              <a:rPr lang="es-ES" sz="2000" dirty="0" smtClean="0"/>
              <a:t>, </a:t>
            </a:r>
            <a:r>
              <a:rPr lang="es-ES" sz="2000" dirty="0" err="1" smtClean="0"/>
              <a:t>Meet</a:t>
            </a:r>
            <a:r>
              <a:rPr lang="es-ES" sz="2000" dirty="0" smtClean="0"/>
              <a:t>).</a:t>
            </a:r>
          </a:p>
          <a:p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Las reuniones estarán a cargo de los especialistas MINEDU con participación de los especialistas de las UGEL/DRE,</a:t>
            </a:r>
            <a:r>
              <a:rPr lang="es-ES" sz="2000" dirty="0"/>
              <a:t> </a:t>
            </a:r>
            <a:r>
              <a:rPr lang="es-ES" sz="2000" b="1" dirty="0"/>
              <a:t>haciendo uso del SIRA WEB</a:t>
            </a:r>
            <a:r>
              <a:rPr lang="es-ES" sz="2000" dirty="0"/>
              <a:t>, con </a:t>
            </a:r>
            <a:r>
              <a:rPr lang="es-PE" sz="2000" dirty="0"/>
              <a:t>el objetivo de culminar con el momento de evaluación</a:t>
            </a:r>
            <a:r>
              <a:rPr lang="es-PE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En </a:t>
            </a:r>
            <a:r>
              <a:rPr lang="es-PE" sz="2000" dirty="0"/>
              <a:t>las reuniones de trabajo </a:t>
            </a:r>
            <a:r>
              <a:rPr lang="es-PE" sz="2000" dirty="0" smtClean="0"/>
              <a:t>virtual </a:t>
            </a:r>
            <a:r>
              <a:rPr lang="es-PE" sz="2000" b="1" dirty="0" smtClean="0"/>
              <a:t>se </a:t>
            </a:r>
            <a:r>
              <a:rPr lang="es-PE" sz="2000" b="1" dirty="0"/>
              <a:t>revisarán los servicios </a:t>
            </a:r>
            <a:r>
              <a:rPr lang="es-PE" sz="2000" b="1" dirty="0" smtClean="0"/>
              <a:t>educativos </a:t>
            </a:r>
            <a:r>
              <a:rPr lang="es-PE" sz="2000" b="1" dirty="0"/>
              <a:t>no pre evaluados </a:t>
            </a:r>
            <a:r>
              <a:rPr lang="es-PE" sz="2000" b="1" dirty="0" smtClean="0"/>
              <a:t>y los servicios educativos observados</a:t>
            </a:r>
            <a:r>
              <a:rPr lang="es-PE" sz="2000" dirty="0" smtClean="0"/>
              <a:t>.</a:t>
            </a:r>
          </a:p>
          <a:p>
            <a:endParaRPr lang="es-P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Durante </a:t>
            </a:r>
            <a:r>
              <a:rPr lang="es-PE" sz="2000" dirty="0" smtClean="0"/>
              <a:t>las reuniones se revisarán </a:t>
            </a:r>
            <a:r>
              <a:rPr lang="es-PE" sz="2000" b="1" dirty="0" smtClean="0"/>
              <a:t>las observaciones </a:t>
            </a:r>
            <a:r>
              <a:rPr lang="es-PE" sz="2000" dirty="0" smtClean="0"/>
              <a:t>plateadas durante la revisión</a:t>
            </a:r>
            <a:r>
              <a:rPr lang="es-PE" sz="2000" b="1" dirty="0" smtClean="0"/>
              <a:t>, los </a:t>
            </a:r>
            <a:r>
              <a:rPr lang="es-PE" sz="2000" b="1" dirty="0"/>
              <a:t>documentos </a:t>
            </a:r>
            <a:r>
              <a:rPr lang="es-PE" sz="2000" b="1" dirty="0" smtClean="0"/>
              <a:t>subidos al sistema</a:t>
            </a:r>
            <a:r>
              <a:rPr lang="es-PE" sz="2000" b="1" dirty="0"/>
              <a:t> </a:t>
            </a:r>
            <a:r>
              <a:rPr lang="es-PE" sz="2000" b="1" dirty="0" smtClean="0"/>
              <a:t>y la suscripción del </a:t>
            </a:r>
            <a:r>
              <a:rPr lang="es-PE" sz="2000" b="1" dirty="0"/>
              <a:t>acta de </a:t>
            </a:r>
            <a:r>
              <a:rPr lang="es-PE" sz="2000" b="1" dirty="0" smtClean="0"/>
              <a:t>reunión con cada UGEL/DRE.</a:t>
            </a:r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9D7C7F3-8C60-4F9A-9A92-3BE987B8B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5" y="2575280"/>
            <a:ext cx="1873386" cy="17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 titulo separado">
  <a:themeElements>
    <a:clrScheme name="COLORR">
      <a:dk1>
        <a:srgbClr val="000000"/>
      </a:dk1>
      <a:lt1>
        <a:srgbClr val="FFFFFF"/>
      </a:lt1>
      <a:dk2>
        <a:srgbClr val="324B6E"/>
      </a:dk2>
      <a:lt2>
        <a:srgbClr val="EBECEE"/>
      </a:lt2>
      <a:accent1>
        <a:srgbClr val="AF0D15"/>
      </a:accent1>
      <a:accent2>
        <a:srgbClr val="E62949"/>
      </a:accent2>
      <a:accent3>
        <a:srgbClr val="F07624"/>
      </a:accent3>
      <a:accent4>
        <a:srgbClr val="F4BD2D"/>
      </a:accent4>
      <a:accent5>
        <a:srgbClr val="1ED4DE"/>
      </a:accent5>
      <a:accent6>
        <a:srgbClr val="1C7DE1"/>
      </a:accent6>
      <a:hlink>
        <a:srgbClr val="44546A"/>
      </a:hlink>
      <a:folHlink>
        <a:srgbClr val="8496B0"/>
      </a:folHlink>
    </a:clrScheme>
    <a:fontScheme name="Arial Min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855C248F-6705-4B52-B268-D5C3C4B9ABF3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7123E25B-FCBE-4DD0-B77A-429715ED3B16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1172</Words>
  <Application>Microsoft Office PowerPoint</Application>
  <PresentationFormat>Panorámica</PresentationFormat>
  <Paragraphs>203</Paragraphs>
  <Slides>23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</vt:lpstr>
      <vt:lpstr>新細明體</vt:lpstr>
      <vt:lpstr>Stag Book</vt:lpstr>
      <vt:lpstr>Times New Roman</vt:lpstr>
      <vt:lpstr>Wingdings</vt:lpstr>
      <vt:lpstr>Tema de Office</vt:lpstr>
      <vt:lpstr>Contenido titulo separado</vt:lpstr>
      <vt:lpstr>1_Tema de Office</vt:lpstr>
      <vt:lpstr>Diseño personalizado</vt:lpstr>
      <vt:lpstr>Presentación de PowerPoint</vt:lpstr>
      <vt:lpstr>Índice de la presentación</vt:lpstr>
      <vt:lpstr>Momentos de la Evaluación Extraordinaria</vt:lpstr>
      <vt:lpstr>Actividades de la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Precisiones</vt:lpstr>
      <vt:lpstr>Presentación de PowerPoint</vt:lpstr>
      <vt:lpstr>Presentación de PowerPoint</vt:lpstr>
      <vt:lpstr>Presentación de PowerPoint</vt:lpstr>
      <vt:lpstr>Presentación de PowerPoint</vt:lpstr>
      <vt:lpstr>Uso del SIRA WEB</vt:lpstr>
      <vt:lpstr>Cronograma</vt:lpstr>
      <vt:lpstr>Presentación de PowerPoint</vt:lpstr>
      <vt:lpstr>Presentación de PowerPoint</vt:lpstr>
      <vt:lpstr>Especialistas Equipo Plazas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Lizley Tantalean</dc:creator>
  <cp:lastModifiedBy>Cuenta Microsoft</cp:lastModifiedBy>
  <cp:revision>112</cp:revision>
  <dcterms:created xsi:type="dcterms:W3CDTF">2020-07-27T23:58:55Z</dcterms:created>
  <dcterms:modified xsi:type="dcterms:W3CDTF">2021-06-07T20:28:58Z</dcterms:modified>
</cp:coreProperties>
</file>